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62" r:id="rId2"/>
    <p:sldId id="278" r:id="rId3"/>
    <p:sldId id="258" r:id="rId4"/>
    <p:sldId id="257" r:id="rId5"/>
    <p:sldId id="266" r:id="rId6"/>
    <p:sldId id="267" r:id="rId7"/>
    <p:sldId id="277" r:id="rId8"/>
    <p:sldId id="279" r:id="rId9"/>
    <p:sldId id="268" r:id="rId10"/>
    <p:sldId id="269" r:id="rId11"/>
    <p:sldId id="271" r:id="rId12"/>
    <p:sldId id="272" r:id="rId13"/>
    <p:sldId id="280" r:id="rId14"/>
    <p:sldId id="276" r:id="rId15"/>
    <p:sldId id="274" r:id="rId16"/>
    <p:sldId id="263" r:id="rId1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35213ACA-41DD-4161-A827-C4F1741C8DFE}">
          <p14:sldIdLst>
            <p14:sldId id="262"/>
            <p14:sldId id="278"/>
            <p14:sldId id="258"/>
            <p14:sldId id="257"/>
            <p14:sldId id="266"/>
            <p14:sldId id="267"/>
            <p14:sldId id="277"/>
            <p14:sldId id="279"/>
            <p14:sldId id="268"/>
            <p14:sldId id="269"/>
            <p14:sldId id="271"/>
            <p14:sldId id="272"/>
          </p14:sldIdLst>
        </p14:section>
        <p14:section name="제목 없는 구역" id="{629C10F0-423A-48CD-B053-AF46C8D1B268}">
          <p14:sldIdLst>
            <p14:sldId id="280"/>
            <p14:sldId id="276"/>
            <p14:sldId id="274"/>
            <p14:sldId id="263"/>
          </p14:sldIdLst>
        </p14:section>
        <p14:section name="제목 없는 구역" id="{EF6392FF-4513-4B50-9570-6F91F899A30E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D25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>
      <p:cViewPr varScale="1">
        <p:scale>
          <a:sx n="83" d="100"/>
          <a:sy n="83" d="100"/>
        </p:scale>
        <p:origin x="643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9D72AF-9D41-47C1-A2CF-BBE218D81EE8}" type="datetimeFigureOut">
              <a:rPr lang="ko-KR" altLang="en-US" smtClean="0"/>
              <a:t>2018-11-12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0360A9-E8AD-43E1-AEA1-104477A706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7701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0360A9-E8AD-43E1-AEA1-104477A70687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48681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E3ABCB-927C-4CF9-BDD8-BA96CE7113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B6048C8-A9E8-4620-BABF-50A577E05D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9D57391-6A94-4242-9F99-21116C5215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BB5CF1-FC4D-498E-B2DB-618EE3700C43}" type="datetimeFigureOut">
              <a:rPr lang="ko-KR" altLang="en-US" smtClean="0"/>
              <a:t>2018-11-12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7E61772-3AC5-4169-B68B-3FB46FBDEE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7C1ED51-5FAC-4DBB-9D9B-8850063565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4FB29-E7F7-4331-8B06-98D2DCCCA8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93533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B59466-BBC4-411A-8E55-36B186D77F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8B7D87B-285C-4337-80A1-C61AD53F63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21E34A1-3721-4D0F-9321-0233E91B96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BB5CF1-FC4D-498E-B2DB-618EE3700C43}" type="datetimeFigureOut">
              <a:rPr lang="ko-KR" altLang="en-US" smtClean="0"/>
              <a:t>2018-11-12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5C3F600-2C46-483A-9034-4EAA96F75B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541AA7-CB5C-4593-B767-55F60472E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4FB29-E7F7-4331-8B06-98D2DCCCA8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12007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46B1DFD-65F3-4843-9B84-53C14984843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B23AE38-7FBF-4810-B70B-4306FF5CA7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4B60800-C439-4B80-A153-F1D272BA6A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BB5CF1-FC4D-498E-B2DB-618EE3700C43}" type="datetimeFigureOut">
              <a:rPr lang="ko-KR" altLang="en-US" smtClean="0"/>
              <a:t>2018-11-12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EF312B9-9045-49F7-BC54-03CC9E0B9A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292CDF-8149-436C-89DF-756DDC0056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4FB29-E7F7-4331-8B06-98D2DCCCA8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75309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6D908E-B895-482F-8711-7655D7568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6B8AF23-E896-49EC-BB1C-A60C0E76EF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FBF9E74-75C6-4B15-9B6F-A1A357C0B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BB5CF1-FC4D-498E-B2DB-618EE3700C43}" type="datetimeFigureOut">
              <a:rPr lang="ko-KR" altLang="en-US" smtClean="0"/>
              <a:t>2018-11-12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AB2F95F-963D-4851-86F4-BAFDAF4304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CDAF616-BEA5-433A-A125-49C2B6A0A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4FB29-E7F7-4331-8B06-98D2DCCCA8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04694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DC256F-C630-4033-95CC-6C9B7758E6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590348C-69BD-43BE-B0D5-586CE2D513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929E911-8D24-4839-84DD-732792AC9A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BB5CF1-FC4D-498E-B2DB-618EE3700C43}" type="datetimeFigureOut">
              <a:rPr lang="ko-KR" altLang="en-US" smtClean="0"/>
              <a:t>2018-11-12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5BD29E4-5326-42FF-BDD0-AA464DC06B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F9A46CC-BB68-4F4B-A6E9-635102DADC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4FB29-E7F7-4331-8B06-98D2DCCCA8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04770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533048-BE3F-4E70-ACF3-475D2B0F03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A55FFCB-6FE4-49DE-B927-64C0017C03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66720D2-CDCC-475C-92C8-26B8F1E8D8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2EA56BC-08A2-404F-8259-E3D682ADEA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BB5CF1-FC4D-498E-B2DB-618EE3700C43}" type="datetimeFigureOut">
              <a:rPr lang="ko-KR" altLang="en-US" smtClean="0"/>
              <a:t>2018-11-12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C721FA7-B580-4B2B-A3CB-101872C188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9A5EC5E-8376-419E-AD00-611E613EC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4FB29-E7F7-4331-8B06-98D2DCCCA8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50242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3DA246-D749-4794-9F94-8358178B4F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2F46F43-0FBE-42FE-A4AD-4387266DAA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9E05421-6341-45AA-8229-48D655BBD3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E21E1E4-644B-496D-9108-F9838B4936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B8DCA52-5686-4A3F-A402-6C2F6AF01E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C572F9D-35EA-4B3B-BEF8-5FD4956574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BB5CF1-FC4D-498E-B2DB-618EE3700C43}" type="datetimeFigureOut">
              <a:rPr lang="ko-KR" altLang="en-US" smtClean="0"/>
              <a:t>2018-11-12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4D69ADA-D891-48A1-AF43-3A6B002A0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09C0DBD-D9EF-4EC5-AA9F-0233B4E60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4FB29-E7F7-4331-8B06-98D2DCCCA8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78699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C0C5EE-F9A2-4B38-ADED-E72684F25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0E6C8F9-3E49-4036-9A70-0D555FB35F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BB5CF1-FC4D-498E-B2DB-618EE3700C43}" type="datetimeFigureOut">
              <a:rPr lang="ko-KR" altLang="en-US" smtClean="0"/>
              <a:t>2018-11-12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3D16C11-D7ED-42EB-B49E-AE77A16C17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D19F8C1-7D8B-4E97-89B5-0DA5B87437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4FB29-E7F7-4331-8B06-98D2DCCCA8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13334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C4BFBEE-1209-4C0D-BB08-E459DCB1D9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BB5CF1-FC4D-498E-B2DB-618EE3700C43}" type="datetimeFigureOut">
              <a:rPr lang="ko-KR" altLang="en-US" smtClean="0"/>
              <a:t>2018-11-12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7C050B9-0FF5-4EFE-90F4-2705B6F59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BBECE45-C633-48DD-B8D9-3367467E2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4FB29-E7F7-4331-8B06-98D2DCCCA8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35676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C91497-5B4F-406A-A5EE-138E4DFF37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F8B4CF0-05E0-4BB7-B1EC-B39B3DF873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54BB0B5-A5BD-4B1A-A4FC-F53AA82337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20AE4AC-AB08-4429-B9BE-8318D4501C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BB5CF1-FC4D-498E-B2DB-618EE3700C43}" type="datetimeFigureOut">
              <a:rPr lang="ko-KR" altLang="en-US" smtClean="0"/>
              <a:t>2018-11-12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DE0E481-2310-415B-88DB-688C87D045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41B5EFC-53F1-465E-A115-35352BDC28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4FB29-E7F7-4331-8B06-98D2DCCCA8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53089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BA5E13-FD4D-4215-B730-888EAFCC7E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81457D6-77E9-49E7-9FD6-FCF33AA57CE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0B7BC7C-E7B2-438F-8683-F897FDC2F3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E907225-8432-4548-A27D-587C5F5B8C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BB5CF1-FC4D-498E-B2DB-618EE3700C43}" type="datetimeFigureOut">
              <a:rPr lang="ko-KR" altLang="en-US" smtClean="0"/>
              <a:t>2018-11-12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247F9E3-BADC-4A25-A19A-2DC0195810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19CD58C-8E85-403A-9939-C49DE1B5E8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4FB29-E7F7-4331-8B06-98D2DCCCA8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8498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wdUpDi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BFA6864-A383-4CD8-8A84-23832844D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19F3F98-D52F-4441-A477-A78DDD1C51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93F4E9E-291C-47DB-BDDE-D7AFC911AC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BB5CF1-FC4D-498E-B2DB-618EE3700C43}" type="datetimeFigureOut">
              <a:rPr lang="ko-KR" altLang="en-US" smtClean="0"/>
              <a:t>2018-11-12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4188EFD-D909-482F-BE5D-262BB748BF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F7EEA89-0CEB-47A1-A63E-B3B62D1858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14FB29-E7F7-4331-8B06-98D2DCCCA8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67458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songchiwon.shinyapps.io/dashboard/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14399DE-A7D4-4374-9B9F-737C5AA6192C}"/>
              </a:ext>
            </a:extLst>
          </p:cNvPr>
          <p:cNvSpPr txBox="1"/>
          <p:nvPr/>
        </p:nvSpPr>
        <p:spPr>
          <a:xfrm>
            <a:off x="9010983" y="6142773"/>
            <a:ext cx="29290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1</a:t>
            </a:r>
            <a:r>
              <a:rPr lang="ko-KR" altLang="en-US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조 </a:t>
            </a:r>
            <a:r>
              <a:rPr lang="en-US" altLang="ko-KR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</a:p>
          <a:p>
            <a:pPr algn="r"/>
            <a:r>
              <a:rPr lang="ko-KR" altLang="en-US" sz="1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김세훈</a:t>
            </a: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sz="12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김진실</a:t>
            </a: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sz="12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김한얼</a:t>
            </a: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sz="12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마한올</a:t>
            </a:r>
            <a:r>
              <a:rPr lang="en-US" altLang="ko-KR" sz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sz="12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송치원</a:t>
            </a:r>
            <a:endParaRPr lang="en-US" altLang="ko-KR" sz="1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D45685C0-6B51-4306-BF71-8F0F182BEB53}"/>
              </a:ext>
            </a:extLst>
          </p:cNvPr>
          <p:cNvCxnSpPr/>
          <p:nvPr/>
        </p:nvCxnSpPr>
        <p:spPr>
          <a:xfrm>
            <a:off x="529389" y="2781701"/>
            <a:ext cx="14534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69A7FAA-3802-4525-8157-04AF3072C3D6}"/>
              </a:ext>
            </a:extLst>
          </p:cNvPr>
          <p:cNvSpPr txBox="1"/>
          <p:nvPr/>
        </p:nvSpPr>
        <p:spPr>
          <a:xfrm>
            <a:off x="427508" y="2839271"/>
            <a:ext cx="39132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R</a:t>
            </a:r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과 </a:t>
            </a:r>
            <a:r>
              <a:rPr lang="en-US" altLang="ko-KR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Python</a:t>
            </a:r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의 고수     </a:t>
            </a:r>
            <a:r>
              <a:rPr lang="en-US" altLang="ko-KR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가 되고 싶은 사람들</a:t>
            </a:r>
            <a:r>
              <a:rPr lang="en-US" altLang="ko-KR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endParaRPr lang="en-US" altLang="ko-KR" sz="1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620610" y="440233"/>
            <a:ext cx="5291866" cy="2208567"/>
            <a:chOff x="620610" y="440233"/>
            <a:chExt cx="5291866" cy="2208567"/>
          </a:xfrm>
        </p:grpSpPr>
        <p:grpSp>
          <p:nvGrpSpPr>
            <p:cNvPr id="10" name="그룹 9"/>
            <p:cNvGrpSpPr/>
            <p:nvPr/>
          </p:nvGrpSpPr>
          <p:grpSpPr>
            <a:xfrm>
              <a:off x="620610" y="440233"/>
              <a:ext cx="3527911" cy="2208567"/>
              <a:chOff x="2816837" y="808161"/>
              <a:chExt cx="3527911" cy="2208567"/>
            </a:xfrm>
          </p:grpSpPr>
          <p:sp>
            <p:nvSpPr>
              <p:cNvPr id="15" name="TextBox 14"/>
              <p:cNvSpPr txBox="1"/>
              <p:nvPr/>
            </p:nvSpPr>
            <p:spPr>
              <a:xfrm>
                <a:off x="4489571" y="808161"/>
                <a:ext cx="1855177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9600" dirty="0" smtClean="0">
                    <a:solidFill>
                      <a:schemeClr val="accent4">
                        <a:alpha val="65000"/>
                      </a:schemeClr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고</a:t>
                </a:r>
                <a:endParaRPr lang="ko-KR" altLang="en-US" sz="9600" dirty="0">
                  <a:solidFill>
                    <a:schemeClr val="accent4">
                      <a:alpha val="6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endParaRPr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2816837" y="808161"/>
                <a:ext cx="1855177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600" dirty="0" smtClean="0">
                    <a:solidFill>
                      <a:srgbClr val="C00000">
                        <a:alpha val="65000"/>
                      </a:srgbClr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R</a:t>
                </a:r>
                <a:endParaRPr lang="ko-KR" altLang="en-US" sz="9600" dirty="0">
                  <a:solidFill>
                    <a:srgbClr val="C00000">
                      <a:alpha val="65000"/>
                    </a:srgbClr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endParaRPr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3653204" y="1447068"/>
                <a:ext cx="1855177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9600" dirty="0">
                    <a:solidFill>
                      <a:srgbClr val="002060">
                        <a:alpha val="65000"/>
                      </a:srgbClr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파</a:t>
                </a:r>
              </a:p>
            </p:txBody>
          </p:sp>
        </p:grpSp>
        <p:sp>
          <p:nvSpPr>
            <p:cNvPr id="12" name="TextBox 11"/>
            <p:cNvSpPr txBox="1"/>
            <p:nvPr/>
          </p:nvSpPr>
          <p:spPr>
            <a:xfrm>
              <a:off x="3011749" y="964840"/>
              <a:ext cx="2900727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200" dirty="0" smtClean="0">
                  <a:solidFill>
                    <a:schemeClr val="accent6">
                      <a:alpha val="6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.com</a:t>
              </a:r>
              <a:endParaRPr lang="ko-KR" altLang="en-US" sz="7200" dirty="0">
                <a:solidFill>
                  <a:schemeClr val="accent6">
                    <a:alpha val="6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36981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B3FCA96D-33A3-4F8F-8F65-992B97B15DA5}"/>
              </a:ext>
            </a:extLst>
          </p:cNvPr>
          <p:cNvSpPr/>
          <p:nvPr/>
        </p:nvSpPr>
        <p:spPr>
          <a:xfrm>
            <a:off x="404260" y="413889"/>
            <a:ext cx="885525" cy="356132"/>
          </a:xfrm>
          <a:prstGeom prst="rect">
            <a:avLst/>
          </a:prstGeom>
          <a:solidFill>
            <a:srgbClr val="F0D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1509201" y="5571156"/>
            <a:ext cx="510426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 smtClean="0">
                <a:latin typeface="+mn-ea"/>
              </a:rPr>
              <a:t>구매패턴을 설정하여 </a:t>
            </a:r>
            <a:r>
              <a:rPr lang="en-US" altLang="ko-KR" dirty="0" smtClean="0">
                <a:latin typeface="+mn-ea"/>
              </a:rPr>
              <a:t/>
            </a:r>
            <a:br>
              <a:rPr lang="en-US" altLang="ko-KR" dirty="0" smtClean="0">
                <a:latin typeface="+mn-ea"/>
              </a:rPr>
            </a:br>
            <a:r>
              <a:rPr lang="ko-KR" altLang="en-US" dirty="0" err="1" smtClean="0">
                <a:latin typeface="+mn-ea"/>
              </a:rPr>
              <a:t>구매총량이</a:t>
            </a:r>
            <a:r>
              <a:rPr lang="ko-KR" altLang="en-US" dirty="0" smtClean="0">
                <a:latin typeface="+mn-ea"/>
              </a:rPr>
              <a:t> </a:t>
            </a:r>
            <a:r>
              <a:rPr lang="ko-KR" altLang="en-US" u="sng" dirty="0">
                <a:latin typeface="+mn-ea"/>
              </a:rPr>
              <a:t>정규분포</a:t>
            </a:r>
            <a:r>
              <a:rPr lang="ko-KR" altLang="en-US" dirty="0">
                <a:latin typeface="+mn-ea"/>
              </a:rPr>
              <a:t>를 따르도록 </a:t>
            </a:r>
            <a:r>
              <a:rPr lang="en-US" altLang="ko-KR" dirty="0">
                <a:latin typeface="+mn-ea"/>
              </a:rPr>
              <a:t/>
            </a:r>
            <a:br>
              <a:rPr lang="en-US" altLang="ko-KR" dirty="0">
                <a:latin typeface="+mn-ea"/>
              </a:rPr>
            </a:br>
            <a:r>
              <a:rPr lang="ko-KR" altLang="en-US" dirty="0" smtClean="0">
                <a:latin typeface="+mn-ea"/>
              </a:rPr>
              <a:t>데이터를 </a:t>
            </a:r>
            <a:r>
              <a:rPr lang="ko-KR" altLang="en-US" dirty="0">
                <a:latin typeface="+mn-ea"/>
              </a:rPr>
              <a:t>생성했음을 </a:t>
            </a:r>
            <a:r>
              <a:rPr lang="ko-KR" altLang="en-US" dirty="0" smtClean="0">
                <a:latin typeface="+mn-ea"/>
              </a:rPr>
              <a:t>증명</a:t>
            </a:r>
            <a:endParaRPr lang="ko-KR" altLang="en-US" dirty="0">
              <a:latin typeface="+mn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926" y="1698110"/>
            <a:ext cx="5699896" cy="345300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5448" y="1182338"/>
            <a:ext cx="4716566" cy="41204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9926764-7BB4-4871-8C70-108B8CC68A5B}"/>
              </a:ext>
            </a:extLst>
          </p:cNvPr>
          <p:cNvSpPr txBox="1"/>
          <p:nvPr/>
        </p:nvSpPr>
        <p:spPr>
          <a:xfrm>
            <a:off x="422693" y="474452"/>
            <a:ext cx="54731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2. 4 </a:t>
            </a:r>
            <a:r>
              <a:rPr lang="ko-KR" altLang="en-US" sz="4000" dirty="0" smtClean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표본의 대표성 검증</a:t>
            </a:r>
            <a:endParaRPr lang="en-US" altLang="ko-KR" sz="4000" dirty="0"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992218" y="5571156"/>
            <a:ext cx="510699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latin typeface="+mn-ea"/>
              </a:rPr>
              <a:t>2. </a:t>
            </a:r>
            <a:r>
              <a:rPr lang="ko-KR" altLang="en-US" dirty="0" smtClean="0">
                <a:latin typeface="+mn-ea"/>
              </a:rPr>
              <a:t> </a:t>
            </a:r>
            <a:r>
              <a:rPr lang="ko-KR" altLang="en-US" dirty="0" err="1" smtClean="0">
                <a:latin typeface="+mn-ea"/>
              </a:rPr>
              <a:t>구매량을</a:t>
            </a:r>
            <a:r>
              <a:rPr lang="ko-KR" altLang="en-US" dirty="0" smtClean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측정함에 있어서 </a:t>
            </a:r>
            <a:r>
              <a:rPr lang="en-US" altLang="ko-KR" dirty="0" smtClean="0">
                <a:latin typeface="+mn-ea"/>
              </a:rPr>
              <a:t/>
            </a:r>
            <a:br>
              <a:rPr lang="en-US" altLang="ko-KR" dirty="0" smtClean="0">
                <a:latin typeface="+mn-ea"/>
              </a:rPr>
            </a:br>
            <a:r>
              <a:rPr lang="en-US" altLang="ko-KR" dirty="0" smtClean="0">
                <a:latin typeface="+mn-ea"/>
              </a:rPr>
              <a:t>     </a:t>
            </a:r>
            <a:r>
              <a:rPr lang="ko-KR" altLang="en-US" dirty="0" smtClean="0">
                <a:latin typeface="+mn-ea"/>
              </a:rPr>
              <a:t>다른 변수가 </a:t>
            </a:r>
            <a:r>
              <a:rPr lang="ko-KR" altLang="en-US" dirty="0">
                <a:latin typeface="+mn-ea"/>
              </a:rPr>
              <a:t>개입하지 않았음을 </a:t>
            </a:r>
            <a:r>
              <a:rPr lang="ko-KR" altLang="en-US" dirty="0" smtClean="0">
                <a:latin typeface="+mn-ea"/>
              </a:rPr>
              <a:t>보여줌</a:t>
            </a:r>
            <a:endParaRPr lang="ko-KR" altLang="en-US" dirty="0">
              <a:latin typeface="+mn-ea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0" y="5397088"/>
            <a:ext cx="12192000" cy="1460912"/>
            <a:chOff x="0" y="5397088"/>
            <a:chExt cx="12192000" cy="1460912"/>
          </a:xfrm>
        </p:grpSpPr>
        <p:sp>
          <p:nvSpPr>
            <p:cNvPr id="11" name="직사각형 10"/>
            <p:cNvSpPr/>
            <p:nvPr/>
          </p:nvSpPr>
          <p:spPr>
            <a:xfrm>
              <a:off x="0" y="5397088"/>
              <a:ext cx="12192000" cy="1460912"/>
            </a:xfrm>
            <a:prstGeom prst="rect">
              <a:avLst/>
            </a:prstGeom>
            <a:solidFill>
              <a:schemeClr val="tx1">
                <a:lumMod val="85000"/>
                <a:lumOff val="15000"/>
                <a:alpha val="9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2134168" y="5548783"/>
              <a:ext cx="7923663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 smtClean="0">
                  <a:solidFill>
                    <a:schemeClr val="bg1"/>
                  </a:solidFill>
                </a:rPr>
                <a:t>서울시 데이터 </a:t>
              </a:r>
              <a:r>
                <a:rPr lang="en-US" altLang="ko-KR" sz="2400" dirty="0" smtClean="0">
                  <a:solidFill>
                    <a:schemeClr val="bg1"/>
                  </a:solidFill>
                </a:rPr>
                <a:t>88</a:t>
              </a:r>
              <a:r>
                <a:rPr lang="ko-KR" altLang="en-US" sz="2400" dirty="0" smtClean="0">
                  <a:solidFill>
                    <a:schemeClr val="bg1"/>
                  </a:solidFill>
                </a:rPr>
                <a:t>만개와 표본 </a:t>
              </a:r>
              <a:r>
                <a:rPr lang="en-US" altLang="ko-KR" sz="2400" dirty="0" smtClean="0">
                  <a:solidFill>
                    <a:schemeClr val="bg1"/>
                  </a:solidFill>
                </a:rPr>
                <a:t>2400</a:t>
              </a:r>
              <a:r>
                <a:rPr lang="ko-KR" altLang="en-US" sz="2400" dirty="0" smtClean="0">
                  <a:solidFill>
                    <a:schemeClr val="bg1"/>
                  </a:solidFill>
                </a:rPr>
                <a:t>개 </a:t>
              </a:r>
              <a:endParaRPr lang="en-US" altLang="ko-KR" sz="2400" dirty="0" smtClean="0">
                <a:solidFill>
                  <a:schemeClr val="bg1"/>
                </a:solidFill>
              </a:endParaRPr>
            </a:p>
            <a:p>
              <a:pPr algn="ctr"/>
              <a:r>
                <a:rPr lang="ko-KR" altLang="en-US" sz="2400" dirty="0" smtClean="0">
                  <a:solidFill>
                    <a:schemeClr val="bg1"/>
                  </a:solidFill>
                </a:rPr>
                <a:t>둘 다 정규분포를 띄고 있음을 알 수 있음</a:t>
              </a:r>
              <a:endParaRPr lang="en-US" altLang="ko-KR" sz="2400" dirty="0" smtClean="0">
                <a:solidFill>
                  <a:schemeClr val="bg1"/>
                </a:solidFill>
              </a:endParaRPr>
            </a:p>
            <a:p>
              <a:pPr algn="ctr"/>
              <a:r>
                <a:rPr lang="en-US" altLang="ko-KR" sz="2400" b="1" dirty="0" smtClean="0">
                  <a:solidFill>
                    <a:schemeClr val="bg1"/>
                  </a:solidFill>
                  <a:sym typeface="Wingdings" panose="05000000000000000000" pitchFamily="2" charset="2"/>
                </a:rPr>
                <a:t> </a:t>
              </a:r>
              <a:r>
                <a:rPr lang="ko-KR" altLang="en-US" sz="2400" b="1" dirty="0" smtClean="0">
                  <a:solidFill>
                    <a:schemeClr val="bg1"/>
                  </a:solidFill>
                  <a:sym typeface="Wingdings" panose="05000000000000000000" pitchFamily="2" charset="2"/>
                </a:rPr>
                <a:t>모집단을 잘 대표하고 있는 표본</a:t>
              </a:r>
              <a:endParaRPr lang="ko-KR" altLang="en-US" sz="24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80532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B3FCA96D-33A3-4F8F-8F65-992B97B15DA5}"/>
              </a:ext>
            </a:extLst>
          </p:cNvPr>
          <p:cNvSpPr/>
          <p:nvPr/>
        </p:nvSpPr>
        <p:spPr>
          <a:xfrm>
            <a:off x="404260" y="413889"/>
            <a:ext cx="885525" cy="356132"/>
          </a:xfrm>
          <a:prstGeom prst="rect">
            <a:avLst/>
          </a:prstGeom>
          <a:solidFill>
            <a:srgbClr val="F0D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9926764-7BB4-4871-8C70-108B8CC68A5B}"/>
              </a:ext>
            </a:extLst>
          </p:cNvPr>
          <p:cNvSpPr txBox="1"/>
          <p:nvPr/>
        </p:nvSpPr>
        <p:spPr>
          <a:xfrm>
            <a:off x="422692" y="474452"/>
            <a:ext cx="91716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3. 1 k-means &amp; </a:t>
            </a:r>
            <a:r>
              <a:rPr lang="ko-KR" altLang="en-US" sz="4000" dirty="0" smtClean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중심밀도군집분석</a:t>
            </a:r>
            <a:endParaRPr lang="en-US" altLang="ko-KR" sz="4000" dirty="0"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3801" y="1240759"/>
            <a:ext cx="5724054" cy="508330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132" y="1242901"/>
            <a:ext cx="5909541" cy="4883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169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B3FCA96D-33A3-4F8F-8F65-992B97B15DA5}"/>
              </a:ext>
            </a:extLst>
          </p:cNvPr>
          <p:cNvSpPr/>
          <p:nvPr/>
        </p:nvSpPr>
        <p:spPr>
          <a:xfrm>
            <a:off x="404260" y="413889"/>
            <a:ext cx="885525" cy="356132"/>
          </a:xfrm>
          <a:prstGeom prst="rect">
            <a:avLst/>
          </a:prstGeom>
          <a:solidFill>
            <a:srgbClr val="F0D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9926764-7BB4-4871-8C70-108B8CC68A5B}"/>
              </a:ext>
            </a:extLst>
          </p:cNvPr>
          <p:cNvSpPr txBox="1"/>
          <p:nvPr/>
        </p:nvSpPr>
        <p:spPr>
          <a:xfrm>
            <a:off x="422692" y="474452"/>
            <a:ext cx="963570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3. 2 </a:t>
            </a:r>
            <a:r>
              <a:rPr lang="ko-KR" altLang="en-US" sz="4000" dirty="0" smtClean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연관규칙분석 </a:t>
            </a:r>
            <a:r>
              <a:rPr lang="en-US" altLang="ko-KR" sz="4000" dirty="0" smtClean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&amp; </a:t>
            </a:r>
            <a:r>
              <a:rPr lang="ko-KR" altLang="en-US" sz="400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순차패턴분석</a:t>
            </a:r>
            <a:endParaRPr lang="en-US" altLang="ko-KR" sz="4000" dirty="0"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  <a:p>
            <a:endParaRPr lang="en-US" altLang="ko-KR" sz="4000" dirty="0"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81"/>
          <a:stretch/>
        </p:blipFill>
        <p:spPr>
          <a:xfrm>
            <a:off x="422692" y="1280629"/>
            <a:ext cx="6046347" cy="5270281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6647218" y="5565813"/>
            <a:ext cx="510426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 smtClean="0">
                <a:latin typeface="+mn-ea"/>
              </a:rPr>
              <a:t>#</a:t>
            </a:r>
            <a:r>
              <a:rPr lang="ko-KR" altLang="en-US" sz="1600" dirty="0" smtClean="0">
                <a:latin typeface="+mn-ea"/>
              </a:rPr>
              <a:t>원의 크기 </a:t>
            </a:r>
            <a:r>
              <a:rPr lang="en-US" altLang="ko-KR" sz="1600" dirty="0" smtClean="0">
                <a:latin typeface="+mn-ea"/>
              </a:rPr>
              <a:t>: Support </a:t>
            </a:r>
            <a:r>
              <a:rPr lang="en-US" altLang="ko-KR" sz="1600" dirty="0">
                <a:latin typeface="+mn-ea"/>
              </a:rPr>
              <a:t>/ </a:t>
            </a:r>
            <a:r>
              <a:rPr lang="ko-KR" altLang="en-US" sz="1600" dirty="0">
                <a:latin typeface="+mn-ea"/>
              </a:rPr>
              <a:t>색상 진하기</a:t>
            </a:r>
            <a:r>
              <a:rPr lang="en-US" altLang="ko-KR" sz="1600" dirty="0">
                <a:latin typeface="+mn-ea"/>
              </a:rPr>
              <a:t>: Lift</a:t>
            </a:r>
            <a:endParaRPr lang="ko-KR" altLang="en-US" sz="1600" dirty="0">
              <a:latin typeface="+mn-e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924800" y="5904367"/>
            <a:ext cx="176414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지지도 </a:t>
            </a:r>
            <a:endParaRPr lang="en-US" altLang="ko-KR" sz="1200" dirty="0" smtClean="0"/>
          </a:p>
          <a:p>
            <a:r>
              <a:rPr lang="en-US" altLang="ko-KR" sz="1050" dirty="0" smtClean="0"/>
              <a:t>: </a:t>
            </a:r>
            <a:r>
              <a:rPr lang="ko-KR" altLang="en-US" sz="1050" dirty="0" smtClean="0"/>
              <a:t>전체 레코드에서 상품 </a:t>
            </a:r>
            <a:r>
              <a:rPr lang="en-US" altLang="ko-KR" sz="1050" dirty="0" smtClean="0"/>
              <a:t>X,Y</a:t>
            </a:r>
            <a:r>
              <a:rPr lang="ko-KR" altLang="en-US" sz="1050" dirty="0" smtClean="0"/>
              <a:t>를 모두 포함하는 비율</a:t>
            </a:r>
            <a:endParaRPr lang="ko-KR" altLang="en-US" sz="1050" dirty="0"/>
          </a:p>
        </p:txBody>
      </p:sp>
      <p:sp>
        <p:nvSpPr>
          <p:cNvPr id="13" name="TextBox 12"/>
          <p:cNvSpPr txBox="1"/>
          <p:nvPr/>
        </p:nvSpPr>
        <p:spPr>
          <a:xfrm>
            <a:off x="10019802" y="5904367"/>
            <a:ext cx="22259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향상도</a:t>
            </a:r>
            <a:endParaRPr lang="en-US" altLang="ko-KR" sz="1200" dirty="0" smtClean="0"/>
          </a:p>
          <a:p>
            <a:r>
              <a:rPr lang="en-US" altLang="ko-KR" sz="1200" dirty="0" smtClean="0"/>
              <a:t>:</a:t>
            </a:r>
            <a:r>
              <a:rPr lang="en-US" altLang="ko-KR" sz="1000" dirty="0" smtClean="0"/>
              <a:t> X</a:t>
            </a:r>
            <a:r>
              <a:rPr lang="ko-KR" altLang="en-US" sz="1000" dirty="0" smtClean="0"/>
              <a:t>를 구매할 때 </a:t>
            </a:r>
            <a:r>
              <a:rPr lang="en-US" altLang="ko-KR" sz="1000" dirty="0" smtClean="0"/>
              <a:t>Y</a:t>
            </a:r>
            <a:r>
              <a:rPr lang="ko-KR" altLang="en-US" sz="1000" dirty="0" smtClean="0"/>
              <a:t>를 포함할 비율</a:t>
            </a:r>
            <a:endParaRPr lang="ko-KR" altLang="en-US" sz="1200" dirty="0"/>
          </a:p>
          <a:p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076254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B3FCA96D-33A3-4F8F-8F65-992B97B15DA5}"/>
              </a:ext>
            </a:extLst>
          </p:cNvPr>
          <p:cNvSpPr/>
          <p:nvPr/>
        </p:nvSpPr>
        <p:spPr>
          <a:xfrm>
            <a:off x="404260" y="413889"/>
            <a:ext cx="885525" cy="356132"/>
          </a:xfrm>
          <a:prstGeom prst="rect">
            <a:avLst/>
          </a:prstGeom>
          <a:solidFill>
            <a:srgbClr val="F0D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9926764-7BB4-4871-8C70-108B8CC68A5B}"/>
              </a:ext>
            </a:extLst>
          </p:cNvPr>
          <p:cNvSpPr txBox="1"/>
          <p:nvPr/>
        </p:nvSpPr>
        <p:spPr>
          <a:xfrm>
            <a:off x="422692" y="474452"/>
            <a:ext cx="963570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3. 2 </a:t>
            </a:r>
            <a:r>
              <a:rPr lang="ko-KR" altLang="en-US" sz="4000" dirty="0" smtClean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연관규칙분석 </a:t>
            </a:r>
            <a:r>
              <a:rPr lang="en-US" altLang="ko-KR" sz="4000" dirty="0" smtClean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&amp; </a:t>
            </a:r>
            <a:r>
              <a:rPr lang="ko-KR" altLang="en-US" sz="400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순차패턴분석</a:t>
            </a:r>
            <a:endParaRPr lang="en-US" altLang="ko-KR" sz="4000" dirty="0"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  <a:p>
            <a:endParaRPr lang="en-US" altLang="ko-KR" sz="4000" dirty="0"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1423936" y="1228981"/>
            <a:ext cx="9327191" cy="4571455"/>
            <a:chOff x="553331" y="1661959"/>
            <a:chExt cx="7350891" cy="3825572"/>
          </a:xfrm>
        </p:grpSpPr>
        <p:grpSp>
          <p:nvGrpSpPr>
            <p:cNvPr id="10" name="그룹 9"/>
            <p:cNvGrpSpPr/>
            <p:nvPr/>
          </p:nvGrpSpPr>
          <p:grpSpPr>
            <a:xfrm>
              <a:off x="553331" y="1661959"/>
              <a:ext cx="7350891" cy="3825572"/>
              <a:chOff x="4617331" y="2816504"/>
              <a:chExt cx="7350891" cy="3825572"/>
            </a:xfrm>
          </p:grpSpPr>
          <p:pic>
            <p:nvPicPr>
              <p:cNvPr id="5" name="그림 4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17331" y="2816504"/>
                <a:ext cx="7350891" cy="3825572"/>
              </a:xfrm>
              <a:prstGeom prst="rect">
                <a:avLst/>
              </a:prstGeom>
            </p:spPr>
          </p:pic>
          <p:pic>
            <p:nvPicPr>
              <p:cNvPr id="7" name="그림 6"/>
              <p:cNvPicPr>
                <a:picLocks noChangeAspect="1"/>
              </p:cNvPicPr>
              <p:nvPr/>
            </p:nvPicPr>
            <p:blipFill rotWithShape="1">
              <a:blip r:embed="rId4"/>
              <a:srcRect l="6820" t="3950" r="86930" b="81137"/>
              <a:stretch/>
            </p:blipFill>
            <p:spPr>
              <a:xfrm>
                <a:off x="5582802" y="2816504"/>
                <a:ext cx="908009" cy="1218750"/>
              </a:xfrm>
              <a:prstGeom prst="rect">
                <a:avLst/>
              </a:prstGeom>
            </p:spPr>
          </p:pic>
        </p:grpSp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5"/>
            <a:srcRect l="90610" t="42176" r="3244" b="45799"/>
            <a:stretch/>
          </p:blipFill>
          <p:spPr>
            <a:xfrm>
              <a:off x="6719360" y="3482340"/>
              <a:ext cx="783814" cy="862694"/>
            </a:xfrm>
            <a:prstGeom prst="rect">
              <a:avLst/>
            </a:prstGeom>
          </p:spPr>
        </p:pic>
      </p:grpSp>
      <p:sp>
        <p:nvSpPr>
          <p:cNvPr id="11" name="직사각형 10"/>
          <p:cNvSpPr/>
          <p:nvPr/>
        </p:nvSpPr>
        <p:spPr>
          <a:xfrm>
            <a:off x="8974849" y="6002371"/>
            <a:ext cx="51042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>
                <a:latin typeface="+mn-ea"/>
              </a:rPr>
              <a:t>#confidence</a:t>
            </a:r>
            <a:endParaRPr lang="ko-KR" altLang="en-US" dirty="0">
              <a:latin typeface="+mn-e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195418" y="6310407"/>
            <a:ext cx="29503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신뢰도 </a:t>
            </a:r>
            <a:r>
              <a:rPr lang="en-US" altLang="ko-KR" sz="1000" dirty="0" smtClean="0"/>
              <a:t>: </a:t>
            </a:r>
          </a:p>
          <a:p>
            <a:r>
              <a:rPr lang="en-US" altLang="ko-KR" sz="1000" dirty="0" smtClean="0"/>
              <a:t>X</a:t>
            </a:r>
            <a:r>
              <a:rPr lang="ko-KR" altLang="en-US" sz="1000" dirty="0" smtClean="0"/>
              <a:t>를 구매했을 때</a:t>
            </a:r>
            <a:r>
              <a:rPr lang="en-US" altLang="ko-KR" sz="1000" dirty="0" smtClean="0"/>
              <a:t>, Y</a:t>
            </a:r>
            <a:r>
              <a:rPr lang="ko-KR" altLang="en-US" sz="1000" dirty="0" smtClean="0"/>
              <a:t>도 포함한 조건부 확률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3431453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81" t="12452" r="29481"/>
          <a:stretch/>
        </p:blipFill>
        <p:spPr>
          <a:xfrm>
            <a:off x="560193" y="1196365"/>
            <a:ext cx="5463653" cy="5235711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B3FCA96D-33A3-4F8F-8F65-992B97B15DA5}"/>
              </a:ext>
            </a:extLst>
          </p:cNvPr>
          <p:cNvSpPr/>
          <p:nvPr/>
        </p:nvSpPr>
        <p:spPr>
          <a:xfrm>
            <a:off x="404260" y="413889"/>
            <a:ext cx="885525" cy="356132"/>
          </a:xfrm>
          <a:prstGeom prst="rect">
            <a:avLst/>
          </a:prstGeom>
          <a:solidFill>
            <a:srgbClr val="F0D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9926764-7BB4-4871-8C70-108B8CC68A5B}"/>
              </a:ext>
            </a:extLst>
          </p:cNvPr>
          <p:cNvSpPr txBox="1"/>
          <p:nvPr/>
        </p:nvSpPr>
        <p:spPr>
          <a:xfrm>
            <a:off x="422692" y="474452"/>
            <a:ext cx="963570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3. 2 </a:t>
            </a:r>
            <a:r>
              <a:rPr lang="ko-KR" altLang="en-US" sz="4000" dirty="0" smtClean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연관규칙분석 </a:t>
            </a:r>
            <a:r>
              <a:rPr lang="en-US" altLang="ko-KR" sz="4000" dirty="0" smtClean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&amp; </a:t>
            </a:r>
            <a:r>
              <a:rPr lang="ko-KR" altLang="en-US" sz="400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순차패턴분석</a:t>
            </a:r>
            <a:endParaRPr lang="en-US" altLang="ko-KR" sz="4000" dirty="0"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  <a:p>
            <a:endParaRPr lang="en-US" altLang="ko-KR" sz="4000" dirty="0"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751"/>
          <a:stretch/>
        </p:blipFill>
        <p:spPr>
          <a:xfrm>
            <a:off x="6326465" y="1136171"/>
            <a:ext cx="5562916" cy="4853442"/>
          </a:xfrm>
          <a:prstGeom prst="rect">
            <a:avLst/>
          </a:prstGeom>
        </p:spPr>
      </p:pic>
      <p:grpSp>
        <p:nvGrpSpPr>
          <p:cNvPr id="14" name="그룹 13"/>
          <p:cNvGrpSpPr/>
          <p:nvPr/>
        </p:nvGrpSpPr>
        <p:grpSpPr>
          <a:xfrm>
            <a:off x="5698351" y="6245527"/>
            <a:ext cx="6493649" cy="612473"/>
            <a:chOff x="16333" y="6171906"/>
            <a:chExt cx="6493649" cy="612473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333" y="6171906"/>
              <a:ext cx="6493649" cy="612473"/>
            </a:xfrm>
            <a:prstGeom prst="rect">
              <a:avLst/>
            </a:prstGeom>
          </p:spPr>
        </p:pic>
        <p:sp>
          <p:nvSpPr>
            <p:cNvPr id="12" name="직사각형 11"/>
            <p:cNvSpPr/>
            <p:nvPr/>
          </p:nvSpPr>
          <p:spPr>
            <a:xfrm>
              <a:off x="5633589" y="6319777"/>
              <a:ext cx="876393" cy="355942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5007" y="6243526"/>
            <a:ext cx="5692972" cy="614474"/>
            <a:chOff x="6509983" y="6171906"/>
            <a:chExt cx="5692972" cy="614474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509983" y="6171906"/>
              <a:ext cx="5692600" cy="614474"/>
            </a:xfrm>
            <a:prstGeom prst="rect">
              <a:avLst/>
            </a:prstGeom>
          </p:spPr>
        </p:pic>
        <p:sp>
          <p:nvSpPr>
            <p:cNvPr id="13" name="직사각형 12"/>
            <p:cNvSpPr/>
            <p:nvPr/>
          </p:nvSpPr>
          <p:spPr>
            <a:xfrm>
              <a:off x="11326562" y="6360456"/>
              <a:ext cx="876393" cy="355942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833605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B3FCA96D-33A3-4F8F-8F65-992B97B15DA5}"/>
              </a:ext>
            </a:extLst>
          </p:cNvPr>
          <p:cNvSpPr/>
          <p:nvPr/>
        </p:nvSpPr>
        <p:spPr>
          <a:xfrm>
            <a:off x="404260" y="413889"/>
            <a:ext cx="885525" cy="356132"/>
          </a:xfrm>
          <a:prstGeom prst="rect">
            <a:avLst/>
          </a:prstGeom>
          <a:solidFill>
            <a:srgbClr val="F0D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9926764-7BB4-4871-8C70-108B8CC68A5B}"/>
              </a:ext>
            </a:extLst>
          </p:cNvPr>
          <p:cNvSpPr txBox="1"/>
          <p:nvPr/>
        </p:nvSpPr>
        <p:spPr>
          <a:xfrm>
            <a:off x="422693" y="474452"/>
            <a:ext cx="54731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4. </a:t>
            </a:r>
            <a:r>
              <a:rPr lang="ko-KR" altLang="en-US" sz="4000" dirty="0" err="1" smtClean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웹서비스</a:t>
            </a:r>
            <a:r>
              <a:rPr lang="ko-KR" altLang="en-US" sz="4000" dirty="0" smtClean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구현</a:t>
            </a:r>
            <a:endParaRPr lang="en-US" altLang="ko-KR" sz="4000" dirty="0"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6993708" y="5932943"/>
            <a:ext cx="481009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hlinkClick r:id="rId2"/>
              </a:rPr>
              <a:t>https://songchiwon.shinyapps.io/dashboard</a:t>
            </a:r>
            <a:r>
              <a:rPr lang="ko-KR" altLang="en-US" dirty="0" smtClean="0">
                <a:hlinkClick r:id="rId2"/>
              </a:rPr>
              <a:t>/</a:t>
            </a:r>
            <a:endParaRPr lang="en-US" altLang="ko-KR" dirty="0" smtClean="0"/>
          </a:p>
          <a:p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t="9145" r="1410" b="16553"/>
          <a:stretch/>
        </p:blipFill>
        <p:spPr>
          <a:xfrm>
            <a:off x="1735016" y="1258205"/>
            <a:ext cx="8943832" cy="3791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10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87A7DEF-A1A5-45DB-98A4-DF0BB676C627}"/>
              </a:ext>
            </a:extLst>
          </p:cNvPr>
          <p:cNvCxnSpPr/>
          <p:nvPr/>
        </p:nvCxnSpPr>
        <p:spPr>
          <a:xfrm>
            <a:off x="529389" y="2066632"/>
            <a:ext cx="14534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B3FCA96D-33A3-4F8F-8F65-992B97B15DA5}"/>
              </a:ext>
            </a:extLst>
          </p:cNvPr>
          <p:cNvSpPr/>
          <p:nvPr/>
        </p:nvSpPr>
        <p:spPr>
          <a:xfrm>
            <a:off x="404260" y="413889"/>
            <a:ext cx="885525" cy="356132"/>
          </a:xfrm>
          <a:prstGeom prst="rect">
            <a:avLst/>
          </a:prstGeom>
          <a:solidFill>
            <a:srgbClr val="F0D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DE03D4-0FBC-4018-A501-15A3D0BECED1}"/>
              </a:ext>
            </a:extLst>
          </p:cNvPr>
          <p:cNvSpPr txBox="1"/>
          <p:nvPr/>
        </p:nvSpPr>
        <p:spPr>
          <a:xfrm>
            <a:off x="422693" y="474452"/>
            <a:ext cx="285526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감사</a:t>
            </a:r>
            <a:endParaRPr lang="en-US" altLang="ko-KR" sz="4400" dirty="0"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  <a:p>
            <a:r>
              <a:rPr lang="ko-KR" altLang="en-US" sz="440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합니다</a:t>
            </a:r>
            <a:endParaRPr lang="en-US" altLang="ko-KR" sz="4400" dirty="0"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0454" y="133924"/>
            <a:ext cx="2089819" cy="108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42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669A7FAA-3802-4525-8157-04AF3072C3D6}"/>
              </a:ext>
            </a:extLst>
          </p:cNvPr>
          <p:cNvSpPr txBox="1"/>
          <p:nvPr/>
        </p:nvSpPr>
        <p:spPr>
          <a:xfrm>
            <a:off x="2894361" y="2752865"/>
            <a:ext cx="87382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R</a:t>
            </a:r>
            <a:r>
              <a:rPr lang="ko-KR" altLang="en-US" sz="2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과 </a:t>
            </a:r>
            <a:r>
              <a:rPr lang="en-US" altLang="ko-KR" sz="2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Python</a:t>
            </a:r>
            <a:r>
              <a:rPr lang="ko-KR" altLang="en-US" sz="2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의 고수가 되어 </a:t>
            </a:r>
            <a:r>
              <a:rPr lang="ko-KR" altLang="en-US" sz="2400" b="1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알파고와</a:t>
            </a:r>
            <a:r>
              <a:rPr lang="ko-KR" altLang="en-US" sz="2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 같은 </a:t>
            </a:r>
            <a:r>
              <a:rPr lang="en-US" altLang="ko-KR" sz="2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AI</a:t>
            </a:r>
            <a:r>
              <a:rPr lang="ko-KR" altLang="en-US" sz="2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를 를 개발하자</a:t>
            </a:r>
            <a:r>
              <a:rPr lang="en-US" altLang="ko-KR" sz="2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!</a:t>
            </a:r>
            <a:endParaRPr lang="en-US" altLang="ko-KR" sz="2400" b="1" dirty="0">
              <a:ln>
                <a:solidFill>
                  <a:schemeClr val="accent1">
                    <a:alpha val="0"/>
                  </a:schemeClr>
                </a:solidFill>
              </a:ln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1268575"/>
              </p:ext>
            </p:extLst>
          </p:nvPr>
        </p:nvGraphicFramePr>
        <p:xfrm>
          <a:off x="2894361" y="3413033"/>
          <a:ext cx="8128000" cy="2743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13342">
                  <a:extLst>
                    <a:ext uri="{9D8B030D-6E8A-4147-A177-3AD203B41FA5}">
                      <a16:colId xmlns:a16="http://schemas.microsoft.com/office/drawing/2014/main" val="1279228319"/>
                    </a:ext>
                  </a:extLst>
                </a:gridCol>
                <a:gridCol w="5914658">
                  <a:extLst>
                    <a:ext uri="{9D8B030D-6E8A-4147-A177-3AD203B41FA5}">
                      <a16:colId xmlns:a16="http://schemas.microsoft.com/office/drawing/2014/main" val="22272060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2000" spc="300" dirty="0" err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김진실</a:t>
                      </a:r>
                      <a:r>
                        <a:rPr lang="ko-KR" altLang="en-US" sz="2000" spc="3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2000" spc="3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©</a:t>
                      </a:r>
                      <a:endParaRPr lang="ko-KR" altLang="en-US" sz="2000" spc="3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2000" spc="3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시스템 구축</a:t>
                      </a:r>
                      <a:r>
                        <a:rPr lang="en-US" altLang="ko-KR" sz="2000" spc="3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2000" spc="3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데이터 분석</a:t>
                      </a:r>
                      <a:endParaRPr lang="ko-KR" altLang="en-US" sz="2000" spc="3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31879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2000" spc="3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김세훈</a:t>
                      </a:r>
                      <a:endParaRPr lang="ko-KR" altLang="en-US" sz="2000" spc="3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2000" spc="3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데이터 분석</a:t>
                      </a:r>
                      <a:r>
                        <a:rPr lang="en-US" altLang="ko-KR" sz="2000" spc="3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2000" spc="300" dirty="0" err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웹서버</a:t>
                      </a:r>
                      <a:r>
                        <a:rPr lang="ko-KR" altLang="en-US" sz="2000" spc="3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 구축</a:t>
                      </a:r>
                      <a:endParaRPr lang="ko-KR" altLang="en-US" sz="2000" spc="3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44887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2000" spc="300" dirty="0" err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김한얼</a:t>
                      </a:r>
                      <a:endParaRPr lang="ko-KR" altLang="en-US" sz="2000" spc="3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2000" spc="3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시스템 구축</a:t>
                      </a:r>
                      <a:r>
                        <a:rPr lang="en-US" altLang="ko-KR" sz="2000" spc="3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2000" spc="3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데이터 분석</a:t>
                      </a:r>
                      <a:endParaRPr lang="ko-KR" altLang="en-US" sz="2000" spc="3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23392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2000" spc="300" dirty="0" err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마한올</a:t>
                      </a:r>
                      <a:endParaRPr lang="ko-KR" altLang="en-US" sz="2000" spc="3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2000" spc="3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데이터 분석</a:t>
                      </a:r>
                      <a:r>
                        <a:rPr lang="en-US" altLang="ko-KR" sz="2000" spc="3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2000" spc="3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발표</a:t>
                      </a:r>
                      <a:endParaRPr lang="ko-KR" altLang="en-US" sz="2000" spc="3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70806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2000" spc="300" dirty="0" err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송치원</a:t>
                      </a:r>
                      <a:endParaRPr lang="ko-KR" altLang="en-US" sz="2000" spc="3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ko-KR" altLang="en-US" sz="2000" spc="300" dirty="0" err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웹서버</a:t>
                      </a:r>
                      <a:r>
                        <a:rPr lang="ko-KR" altLang="en-US" sz="2000" spc="3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 구축</a:t>
                      </a:r>
                      <a:r>
                        <a:rPr lang="en-US" altLang="ko-KR" sz="2000" spc="3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2000" spc="3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데이터 분석</a:t>
                      </a:r>
                      <a:endParaRPr lang="ko-KR" altLang="en-US" sz="2000" spc="3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5897341"/>
                  </a:ext>
                </a:extLst>
              </a:tr>
            </a:tbl>
          </a:graphicData>
        </a:graphic>
      </p:graphicFrame>
      <p:grpSp>
        <p:nvGrpSpPr>
          <p:cNvPr id="16" name="그룹 15"/>
          <p:cNvGrpSpPr/>
          <p:nvPr/>
        </p:nvGrpSpPr>
        <p:grpSpPr>
          <a:xfrm>
            <a:off x="620610" y="440233"/>
            <a:ext cx="5291866" cy="2208567"/>
            <a:chOff x="620610" y="440233"/>
            <a:chExt cx="5291866" cy="2208567"/>
          </a:xfrm>
        </p:grpSpPr>
        <p:grpSp>
          <p:nvGrpSpPr>
            <p:cNvPr id="17" name="그룹 16"/>
            <p:cNvGrpSpPr/>
            <p:nvPr/>
          </p:nvGrpSpPr>
          <p:grpSpPr>
            <a:xfrm>
              <a:off x="620610" y="440233"/>
              <a:ext cx="3527911" cy="2208567"/>
              <a:chOff x="2816837" y="808161"/>
              <a:chExt cx="3527911" cy="2208567"/>
            </a:xfrm>
          </p:grpSpPr>
          <p:sp>
            <p:nvSpPr>
              <p:cNvPr id="19" name="TextBox 18"/>
              <p:cNvSpPr txBox="1"/>
              <p:nvPr/>
            </p:nvSpPr>
            <p:spPr>
              <a:xfrm>
                <a:off x="4489571" y="808161"/>
                <a:ext cx="1855177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9600" dirty="0" smtClean="0">
                    <a:solidFill>
                      <a:schemeClr val="accent4">
                        <a:alpha val="65000"/>
                      </a:schemeClr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고</a:t>
                </a:r>
                <a:endParaRPr lang="ko-KR" altLang="en-US" sz="9600" dirty="0">
                  <a:solidFill>
                    <a:schemeClr val="accent4">
                      <a:alpha val="6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endParaRP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2816837" y="808161"/>
                <a:ext cx="1855177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600" dirty="0" smtClean="0">
                    <a:solidFill>
                      <a:srgbClr val="C00000">
                        <a:alpha val="65000"/>
                      </a:srgbClr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R</a:t>
                </a:r>
                <a:endParaRPr lang="ko-KR" altLang="en-US" sz="9600" dirty="0">
                  <a:solidFill>
                    <a:srgbClr val="C00000">
                      <a:alpha val="65000"/>
                    </a:srgbClr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endParaRP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3653204" y="1447068"/>
                <a:ext cx="1855177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9600" dirty="0">
                    <a:solidFill>
                      <a:srgbClr val="002060">
                        <a:alpha val="65000"/>
                      </a:srgbClr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파</a:t>
                </a:r>
              </a:p>
            </p:txBody>
          </p:sp>
        </p:grpSp>
        <p:sp>
          <p:nvSpPr>
            <p:cNvPr id="18" name="TextBox 17"/>
            <p:cNvSpPr txBox="1"/>
            <p:nvPr/>
          </p:nvSpPr>
          <p:spPr>
            <a:xfrm>
              <a:off x="3011749" y="964840"/>
              <a:ext cx="2900727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200" dirty="0" smtClean="0">
                  <a:solidFill>
                    <a:schemeClr val="accent6">
                      <a:alpha val="6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.com</a:t>
              </a:r>
              <a:endParaRPr lang="ko-KR" altLang="en-US" sz="7200" dirty="0">
                <a:solidFill>
                  <a:schemeClr val="accent6">
                    <a:alpha val="6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84787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9697E4AA-5A8D-44F0-96DE-DF49CECC990E}"/>
              </a:ext>
            </a:extLst>
          </p:cNvPr>
          <p:cNvGrpSpPr/>
          <p:nvPr/>
        </p:nvGrpSpPr>
        <p:grpSpPr>
          <a:xfrm>
            <a:off x="1750269" y="2058407"/>
            <a:ext cx="1428750" cy="1428750"/>
            <a:chOff x="1795463" y="2714625"/>
            <a:chExt cx="1428750" cy="1428750"/>
          </a:xfrm>
        </p:grpSpPr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6A512510-2BA2-4530-8A19-945D066A16E7}"/>
                </a:ext>
              </a:extLst>
            </p:cNvPr>
            <p:cNvSpPr/>
            <p:nvPr/>
          </p:nvSpPr>
          <p:spPr>
            <a:xfrm>
              <a:off x="1795463" y="2714625"/>
              <a:ext cx="1428750" cy="142875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8F3144B-24E5-4E75-8594-FEEF36E6124E}"/>
                </a:ext>
              </a:extLst>
            </p:cNvPr>
            <p:cNvSpPr/>
            <p:nvPr/>
          </p:nvSpPr>
          <p:spPr>
            <a:xfrm>
              <a:off x="2068851" y="3231862"/>
              <a:ext cx="871944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000" dirty="0" smtClean="0">
                  <a:solidFill>
                    <a:srgbClr val="F0D252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주제</a:t>
              </a:r>
              <a:endParaRPr lang="en-US" altLang="ko-KR" sz="2000" dirty="0">
                <a:solidFill>
                  <a:srgbClr val="F0D252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AD6B72B-B88E-4B78-8B95-7CEDA005824C}"/>
              </a:ext>
            </a:extLst>
          </p:cNvPr>
          <p:cNvGrpSpPr/>
          <p:nvPr/>
        </p:nvGrpSpPr>
        <p:grpSpPr>
          <a:xfrm>
            <a:off x="4074633" y="2058407"/>
            <a:ext cx="1428750" cy="1428750"/>
            <a:chOff x="4186238" y="2714625"/>
            <a:chExt cx="1428750" cy="1428750"/>
          </a:xfrm>
        </p:grpSpPr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2F7198FE-1F6C-4278-8BA6-D455C00C2D41}"/>
                </a:ext>
              </a:extLst>
            </p:cNvPr>
            <p:cNvSpPr/>
            <p:nvPr/>
          </p:nvSpPr>
          <p:spPr>
            <a:xfrm>
              <a:off x="4186238" y="2714625"/>
              <a:ext cx="1428750" cy="142875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5D79C598-20A3-4DDA-80C0-66395DF350F5}"/>
                </a:ext>
              </a:extLst>
            </p:cNvPr>
            <p:cNvSpPr/>
            <p:nvPr/>
          </p:nvSpPr>
          <p:spPr>
            <a:xfrm>
              <a:off x="4459626" y="3231862"/>
              <a:ext cx="881973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2000" dirty="0" smtClean="0">
                  <a:solidFill>
                    <a:srgbClr val="F0D252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데이터</a:t>
              </a:r>
              <a:endParaRPr lang="ko-KR" altLang="en-US" sz="2000" dirty="0">
                <a:solidFill>
                  <a:srgbClr val="F0D252"/>
                </a:solidFill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CD0DC99A-5BBD-4CAD-8196-314DEEE04022}"/>
              </a:ext>
            </a:extLst>
          </p:cNvPr>
          <p:cNvGrpSpPr/>
          <p:nvPr/>
        </p:nvGrpSpPr>
        <p:grpSpPr>
          <a:xfrm>
            <a:off x="6398997" y="2058407"/>
            <a:ext cx="1428750" cy="1428750"/>
            <a:chOff x="6577013" y="2714625"/>
            <a:chExt cx="1428750" cy="1428750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CB59DE8E-CDF6-4551-B287-C7C5F3EC2EF4}"/>
                </a:ext>
              </a:extLst>
            </p:cNvPr>
            <p:cNvSpPr/>
            <p:nvPr/>
          </p:nvSpPr>
          <p:spPr>
            <a:xfrm>
              <a:off x="6577013" y="2714625"/>
              <a:ext cx="1428750" cy="142875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6245CB2F-4585-4925-930B-70A81850154C}"/>
                </a:ext>
              </a:extLst>
            </p:cNvPr>
            <p:cNvSpPr/>
            <p:nvPr/>
          </p:nvSpPr>
          <p:spPr>
            <a:xfrm>
              <a:off x="6879125" y="3088029"/>
              <a:ext cx="881973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2000" dirty="0" smtClean="0">
                  <a:solidFill>
                    <a:srgbClr val="F0D252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분석 </a:t>
              </a:r>
              <a:r>
                <a:rPr lang="en-US" altLang="ko-KR" sz="2000" dirty="0" smtClean="0">
                  <a:solidFill>
                    <a:srgbClr val="F0D252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/</a:t>
              </a:r>
            </a:p>
            <a:p>
              <a:pPr algn="ctr"/>
              <a:r>
                <a:rPr lang="ko-KR" altLang="en-US" sz="2000" dirty="0" smtClean="0">
                  <a:solidFill>
                    <a:srgbClr val="F0D252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시각화</a:t>
              </a:r>
              <a:endParaRPr lang="ko-KR" altLang="en-US" sz="2000" dirty="0">
                <a:solidFill>
                  <a:srgbClr val="F0D252"/>
                </a:solidFill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62995B7A-5A38-4AB5-A7A2-85E5C057F310}"/>
              </a:ext>
            </a:extLst>
          </p:cNvPr>
          <p:cNvGrpSpPr/>
          <p:nvPr/>
        </p:nvGrpSpPr>
        <p:grpSpPr>
          <a:xfrm>
            <a:off x="8726740" y="2071379"/>
            <a:ext cx="1428750" cy="1428750"/>
            <a:chOff x="8967788" y="2714625"/>
            <a:chExt cx="1428750" cy="1428750"/>
          </a:xfrm>
        </p:grpSpPr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2B1DF4B4-54CA-4C9C-B3CF-6B8503FFEE81}"/>
                </a:ext>
              </a:extLst>
            </p:cNvPr>
            <p:cNvSpPr/>
            <p:nvPr/>
          </p:nvSpPr>
          <p:spPr>
            <a:xfrm>
              <a:off x="8967788" y="2714625"/>
              <a:ext cx="1428750" cy="142875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F8AC5F8B-8068-4EEA-A384-AE278FEFEAE8}"/>
                </a:ext>
              </a:extLst>
            </p:cNvPr>
            <p:cNvSpPr/>
            <p:nvPr/>
          </p:nvSpPr>
          <p:spPr>
            <a:xfrm>
              <a:off x="9092098" y="3231862"/>
              <a:ext cx="1180130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rgbClr val="F0D252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웹 서비스</a:t>
              </a: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8574CB76-0966-459D-8081-F4E74CEF0DC7}"/>
              </a:ext>
            </a:extLst>
          </p:cNvPr>
          <p:cNvGrpSpPr/>
          <p:nvPr/>
        </p:nvGrpSpPr>
        <p:grpSpPr>
          <a:xfrm>
            <a:off x="1805443" y="4004395"/>
            <a:ext cx="1744388" cy="1067406"/>
            <a:chOff x="5050041" y="4487509"/>
            <a:chExt cx="3177178" cy="378520"/>
          </a:xfrm>
        </p:grpSpPr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A5480290-0C92-4574-B631-155D916913A6}"/>
                </a:ext>
              </a:extLst>
            </p:cNvPr>
            <p:cNvCxnSpPr/>
            <p:nvPr/>
          </p:nvCxnSpPr>
          <p:spPr>
            <a:xfrm>
              <a:off x="5514850" y="4487509"/>
              <a:ext cx="145341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941690F-3CA3-43A4-9C00-0A1A716ABEEE}"/>
                </a:ext>
              </a:extLst>
            </p:cNvPr>
            <p:cNvSpPr txBox="1"/>
            <p:nvPr/>
          </p:nvSpPr>
          <p:spPr>
            <a:xfrm>
              <a:off x="5050041" y="4527687"/>
              <a:ext cx="3177178" cy="3383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342900" indent="-342900">
                <a:buAutoNum type="arabicPeriod"/>
              </a:pPr>
              <a:r>
                <a:rPr lang="en-US" altLang="ko-KR" sz="14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System </a:t>
              </a:r>
              <a:br>
                <a:rPr lang="en-US" altLang="ko-KR" sz="14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</a:br>
              <a:r>
                <a:rPr lang="en-US" altLang="ko-KR" sz="1400" dirty="0" err="1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Architectrue</a:t>
              </a:r>
              <a:endParaRPr lang="en-US" altLang="ko-KR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  <a:p>
              <a:pPr marL="342900" indent="-342900">
                <a:buAutoNum type="arabicPeriod"/>
              </a:pPr>
              <a:r>
                <a:rPr lang="ko-KR" altLang="en-US" sz="14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주제</a:t>
              </a:r>
              <a:endParaRPr lang="en-US" altLang="ko-KR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  <a:p>
              <a:pPr marL="342900" indent="-342900">
                <a:buAutoNum type="arabicPeriod"/>
              </a:pPr>
              <a:r>
                <a:rPr lang="ko-KR" altLang="en-US" sz="1400" dirty="0" err="1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타켓</a:t>
              </a:r>
              <a:r>
                <a:rPr lang="ko-KR" altLang="en-US" sz="14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 선정</a:t>
              </a:r>
              <a:endPara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88E4607-9DCB-4441-8774-3AD9A9E27B4D}"/>
              </a:ext>
            </a:extLst>
          </p:cNvPr>
          <p:cNvSpPr/>
          <p:nvPr/>
        </p:nvSpPr>
        <p:spPr>
          <a:xfrm>
            <a:off x="5265676" y="1431160"/>
            <a:ext cx="885525" cy="356132"/>
          </a:xfrm>
          <a:prstGeom prst="rect">
            <a:avLst/>
          </a:prstGeom>
          <a:solidFill>
            <a:srgbClr val="F0D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9DAF82C-ADFD-4B48-B29F-3AE82A1617AC}"/>
              </a:ext>
            </a:extLst>
          </p:cNvPr>
          <p:cNvSpPr txBox="1"/>
          <p:nvPr/>
        </p:nvSpPr>
        <p:spPr>
          <a:xfrm>
            <a:off x="3622700" y="1046440"/>
            <a:ext cx="4946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dirty="0" smtClean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목차 </a:t>
            </a:r>
            <a:endParaRPr lang="en-US" altLang="ko-KR" sz="4400" dirty="0"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8574CB76-0966-459D-8081-F4E74CEF0DC7}"/>
              </a:ext>
            </a:extLst>
          </p:cNvPr>
          <p:cNvGrpSpPr/>
          <p:nvPr/>
        </p:nvGrpSpPr>
        <p:grpSpPr>
          <a:xfrm>
            <a:off x="3777804" y="4004394"/>
            <a:ext cx="2108269" cy="1329018"/>
            <a:chOff x="4400480" y="4487509"/>
            <a:chExt cx="3839941" cy="471292"/>
          </a:xfrm>
        </p:grpSpPr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A5480290-0C92-4574-B631-155D916913A6}"/>
                </a:ext>
              </a:extLst>
            </p:cNvPr>
            <p:cNvCxnSpPr/>
            <p:nvPr/>
          </p:nvCxnSpPr>
          <p:spPr>
            <a:xfrm>
              <a:off x="5514850" y="4487509"/>
              <a:ext cx="145341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941690F-3CA3-43A4-9C00-0A1A716ABEEE}"/>
                </a:ext>
              </a:extLst>
            </p:cNvPr>
            <p:cNvSpPr txBox="1"/>
            <p:nvPr/>
          </p:nvSpPr>
          <p:spPr>
            <a:xfrm>
              <a:off x="4400480" y="4544059"/>
              <a:ext cx="3839941" cy="4147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342900" indent="-342900">
                <a:buAutoNum type="arabicPeriod"/>
              </a:pPr>
              <a:r>
                <a:rPr lang="ko-KR" altLang="en-US" sz="14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데이터 적재 </a:t>
              </a:r>
              <a:r>
                <a:rPr lang="en-US" altLang="ko-KR" sz="14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&amp; </a:t>
              </a:r>
              <a:r>
                <a:rPr lang="ko-KR" altLang="en-US" sz="14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정재</a:t>
              </a:r>
              <a:endParaRPr lang="en-US" altLang="ko-KR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  <a:p>
              <a:pPr marL="342900" indent="-342900">
                <a:buAutoNum type="arabicPeriod"/>
              </a:pPr>
              <a:r>
                <a:rPr lang="ko-KR" altLang="en-US" sz="14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데이터 추출</a:t>
              </a:r>
              <a:endParaRPr lang="en-US" altLang="ko-KR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  <a:p>
              <a:pPr marL="342900" indent="-342900">
                <a:buAutoNum type="arabicPeriod"/>
              </a:pPr>
              <a:r>
                <a:rPr lang="ko-KR" altLang="en-US" sz="14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데이터 생성</a:t>
              </a:r>
              <a:endParaRPr lang="en-US" altLang="ko-KR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  <a:p>
              <a:pPr marL="342900" indent="-342900">
                <a:buAutoNum type="arabicPeriod"/>
              </a:pPr>
              <a:r>
                <a:rPr lang="ko-KR" altLang="en-US" sz="14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대표성 검증</a:t>
              </a:r>
              <a:endParaRPr lang="en-US" altLang="ko-KR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  <a:p>
              <a:pPr marL="342900" indent="-342900">
                <a:buAutoNum type="arabicPeriod"/>
              </a:pPr>
              <a:endPara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8574CB76-0966-459D-8081-F4E74CEF0DC7}"/>
              </a:ext>
            </a:extLst>
          </p:cNvPr>
          <p:cNvGrpSpPr/>
          <p:nvPr/>
        </p:nvGrpSpPr>
        <p:grpSpPr>
          <a:xfrm>
            <a:off x="6487911" y="3975863"/>
            <a:ext cx="1967205" cy="1067406"/>
            <a:chOff x="5050041" y="4487509"/>
            <a:chExt cx="3583012" cy="378520"/>
          </a:xfrm>
        </p:grpSpPr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A5480290-0C92-4574-B631-155D916913A6}"/>
                </a:ext>
              </a:extLst>
            </p:cNvPr>
            <p:cNvCxnSpPr/>
            <p:nvPr/>
          </p:nvCxnSpPr>
          <p:spPr>
            <a:xfrm>
              <a:off x="5514850" y="4487509"/>
              <a:ext cx="145341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941690F-3CA3-43A4-9C00-0A1A716ABEEE}"/>
                </a:ext>
              </a:extLst>
            </p:cNvPr>
            <p:cNvSpPr txBox="1"/>
            <p:nvPr/>
          </p:nvSpPr>
          <p:spPr>
            <a:xfrm>
              <a:off x="5050041" y="4527687"/>
              <a:ext cx="3583012" cy="3383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342900" indent="-342900">
                <a:buFontTx/>
                <a:buAutoNum type="arabicPeriod"/>
              </a:pPr>
              <a:r>
                <a:rPr lang="ko-KR" altLang="en-US" sz="14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중심밀도군집분석</a:t>
              </a:r>
              <a:endParaRPr lang="en-US" altLang="ko-KR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  <a:p>
              <a:pPr marL="342900" indent="-342900">
                <a:buAutoNum type="arabicPeriod"/>
              </a:pPr>
              <a:r>
                <a:rPr lang="ko-KR" altLang="en-US" sz="14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연관규칙분석</a:t>
              </a:r>
              <a:endPara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  <a:p>
              <a:pPr marL="342900" indent="-342900">
                <a:buAutoNum type="arabicPeriod"/>
              </a:pPr>
              <a:r>
                <a:rPr lang="ko-KR" altLang="en-US" sz="14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순차패턴분석</a:t>
              </a:r>
              <a:endParaRPr lang="en-US" altLang="ko-KR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  <a:p>
              <a:pPr marL="342900" indent="-342900">
                <a:buAutoNum type="arabicPeriod"/>
              </a:pPr>
              <a:r>
                <a:rPr lang="ko-KR" altLang="en-US" sz="14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컨설팅</a:t>
              </a:r>
              <a:endParaRPr lang="en-US" altLang="ko-KR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8574CB76-0966-459D-8081-F4E74CEF0DC7}"/>
              </a:ext>
            </a:extLst>
          </p:cNvPr>
          <p:cNvGrpSpPr/>
          <p:nvPr/>
        </p:nvGrpSpPr>
        <p:grpSpPr>
          <a:xfrm>
            <a:off x="8789350" y="3975828"/>
            <a:ext cx="1683474" cy="636539"/>
            <a:chOff x="5050041" y="4487509"/>
            <a:chExt cx="3066228" cy="225728"/>
          </a:xfrm>
        </p:grpSpPr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A5480290-0C92-4574-B631-155D916913A6}"/>
                </a:ext>
              </a:extLst>
            </p:cNvPr>
            <p:cNvCxnSpPr/>
            <p:nvPr/>
          </p:nvCxnSpPr>
          <p:spPr>
            <a:xfrm>
              <a:off x="5514850" y="4487509"/>
              <a:ext cx="145341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941690F-3CA3-43A4-9C00-0A1A716ABEEE}"/>
                </a:ext>
              </a:extLst>
            </p:cNvPr>
            <p:cNvSpPr txBox="1"/>
            <p:nvPr/>
          </p:nvSpPr>
          <p:spPr>
            <a:xfrm>
              <a:off x="5050041" y="4527694"/>
              <a:ext cx="3066228" cy="1855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342900" indent="-342900">
                <a:buAutoNum type="arabicPeriod"/>
              </a:pPr>
              <a:r>
                <a:rPr lang="en-US" altLang="ko-KR" sz="14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Shiny </a:t>
              </a:r>
              <a:r>
                <a:rPr lang="ko-KR" altLang="en-US" sz="14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패키지</a:t>
              </a:r>
              <a:endParaRPr lang="en-US" altLang="ko-KR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  <a:p>
              <a:pPr marL="342900" indent="-342900">
                <a:buAutoNum type="arabicPeriod"/>
              </a:pPr>
              <a:r>
                <a:rPr lang="ko-KR" altLang="en-US" sz="14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컨설팅</a:t>
              </a:r>
              <a:endParaRPr lang="en-US" altLang="ko-KR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0583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B3FCA96D-33A3-4F8F-8F65-992B97B15DA5}"/>
              </a:ext>
            </a:extLst>
          </p:cNvPr>
          <p:cNvSpPr/>
          <p:nvPr/>
        </p:nvSpPr>
        <p:spPr>
          <a:xfrm>
            <a:off x="404260" y="413889"/>
            <a:ext cx="885525" cy="356132"/>
          </a:xfrm>
          <a:prstGeom prst="rect">
            <a:avLst/>
          </a:prstGeom>
          <a:solidFill>
            <a:srgbClr val="F0D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DE03D4-0FBC-4018-A501-15A3D0BECED1}"/>
              </a:ext>
            </a:extLst>
          </p:cNvPr>
          <p:cNvSpPr txBox="1"/>
          <p:nvPr/>
        </p:nvSpPr>
        <p:spPr>
          <a:xfrm>
            <a:off x="422692" y="474452"/>
            <a:ext cx="43127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1.1 System</a:t>
            </a:r>
          </a:p>
          <a:p>
            <a:r>
              <a:rPr lang="en-US" altLang="ko-KR" sz="3600" dirty="0" smtClean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	Architecture</a:t>
            </a:r>
            <a:endParaRPr lang="en-US" altLang="ko-KR" sz="3600" dirty="0"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11" name="원통 10"/>
          <p:cNvSpPr/>
          <p:nvPr/>
        </p:nvSpPr>
        <p:spPr>
          <a:xfrm>
            <a:off x="10056249" y="2603520"/>
            <a:ext cx="1529862" cy="1861771"/>
          </a:xfrm>
          <a:prstGeom prst="can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DBMS</a:t>
            </a:r>
            <a:br>
              <a:rPr lang="en-US" altLang="ko-KR" b="1" dirty="0" smtClean="0"/>
            </a:br>
            <a:r>
              <a:rPr lang="en-US" altLang="ko-KR" sz="1400" b="1" dirty="0" smtClean="0"/>
              <a:t>(CUSTOMER)</a:t>
            </a:r>
            <a:endParaRPr lang="ko-KR" altLang="en-US" sz="1400" b="1" dirty="0"/>
          </a:p>
        </p:txBody>
      </p:sp>
      <p:sp>
        <p:nvSpPr>
          <p:cNvPr id="12" name="직사각형 11"/>
          <p:cNvSpPr/>
          <p:nvPr/>
        </p:nvSpPr>
        <p:spPr>
          <a:xfrm>
            <a:off x="8128974" y="5629231"/>
            <a:ext cx="1204547" cy="5084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f</a:t>
            </a:r>
            <a:r>
              <a:rPr lang="en-US" altLang="ko-KR" sz="1400" dirty="0" smtClean="0">
                <a:solidFill>
                  <a:schemeClr val="tx1"/>
                </a:solidFill>
              </a:rPr>
              <a:t>ile</a:t>
            </a:r>
            <a:br>
              <a:rPr lang="en-US" altLang="ko-KR" sz="1400" dirty="0" smtClean="0">
                <a:solidFill>
                  <a:schemeClr val="tx1"/>
                </a:solidFill>
              </a:rPr>
            </a:br>
            <a:r>
              <a:rPr lang="en-US" altLang="ko-KR" sz="1400" dirty="0" smtClean="0">
                <a:solidFill>
                  <a:schemeClr val="tx1"/>
                </a:solidFill>
              </a:rPr>
              <a:t>(csv file)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4793271" y="2145323"/>
            <a:ext cx="3372803" cy="2473948"/>
            <a:chOff x="4958641" y="1166026"/>
            <a:chExt cx="3349870" cy="2843259"/>
          </a:xfrm>
          <a:noFill/>
        </p:grpSpPr>
        <p:grpSp>
          <p:nvGrpSpPr>
            <p:cNvPr id="16" name="그룹 15"/>
            <p:cNvGrpSpPr/>
            <p:nvPr/>
          </p:nvGrpSpPr>
          <p:grpSpPr>
            <a:xfrm>
              <a:off x="4958641" y="1166026"/>
              <a:ext cx="3349870" cy="2843259"/>
              <a:chOff x="3956538" y="1245156"/>
              <a:chExt cx="3349870" cy="2843259"/>
            </a:xfrm>
            <a:grpFill/>
          </p:grpSpPr>
          <p:grpSp>
            <p:nvGrpSpPr>
              <p:cNvPr id="21" name="그룹 20"/>
              <p:cNvGrpSpPr/>
              <p:nvPr/>
            </p:nvGrpSpPr>
            <p:grpSpPr>
              <a:xfrm>
                <a:off x="4106008" y="1245156"/>
                <a:ext cx="3042138" cy="2069537"/>
                <a:chOff x="4106008" y="1684778"/>
                <a:chExt cx="3042138" cy="2069537"/>
              </a:xfrm>
              <a:grpFill/>
            </p:grpSpPr>
            <p:sp>
              <p:nvSpPr>
                <p:cNvPr id="24" name="모서리가 둥근 직사각형 23"/>
                <p:cNvSpPr/>
                <p:nvPr/>
              </p:nvSpPr>
              <p:spPr>
                <a:xfrm>
                  <a:off x="4106008" y="1869444"/>
                  <a:ext cx="3042138" cy="1884871"/>
                </a:xfrm>
                <a:prstGeom prst="round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5" name="TextBox 24"/>
                <p:cNvSpPr txBox="1"/>
                <p:nvPr/>
              </p:nvSpPr>
              <p:spPr>
                <a:xfrm>
                  <a:off x="4985239" y="1684778"/>
                  <a:ext cx="1283676" cy="36933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b="1" dirty="0" smtClean="0"/>
                    <a:t>Hadoop</a:t>
                  </a:r>
                  <a:endParaRPr lang="ko-KR" altLang="en-US" b="1" dirty="0"/>
                </a:p>
              </p:txBody>
            </p:sp>
          </p:grpSp>
          <p:sp>
            <p:nvSpPr>
              <p:cNvPr id="22" name="직사각형 21"/>
              <p:cNvSpPr/>
              <p:nvPr/>
            </p:nvSpPr>
            <p:spPr>
              <a:xfrm>
                <a:off x="3956538" y="1245156"/>
                <a:ext cx="3349870" cy="2843259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직사각형 22"/>
              <p:cNvSpPr/>
              <p:nvPr/>
            </p:nvSpPr>
            <p:spPr>
              <a:xfrm>
                <a:off x="4106008" y="3437792"/>
                <a:ext cx="3042138" cy="501162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 dirty="0" smtClean="0">
                    <a:solidFill>
                      <a:schemeClr val="tx1"/>
                    </a:solidFill>
                  </a:rPr>
                  <a:t>Linux</a:t>
                </a:r>
                <a:endParaRPr lang="ko-KR" altLang="en-US" b="1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7" name="모서리가 둥근 직사각형 16"/>
            <p:cNvSpPr/>
            <p:nvPr/>
          </p:nvSpPr>
          <p:spPr>
            <a:xfrm>
              <a:off x="5266482" y="1632030"/>
              <a:ext cx="1307939" cy="1419992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모서리가 둥근 직사각형 17"/>
            <p:cNvSpPr/>
            <p:nvPr/>
          </p:nvSpPr>
          <p:spPr>
            <a:xfrm>
              <a:off x="6702578" y="1628024"/>
              <a:ext cx="1307939" cy="1419992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406681" y="1818353"/>
              <a:ext cx="1017268" cy="99042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smtClean="0"/>
                <a:t>Hive</a:t>
              </a:r>
            </a:p>
            <a:p>
              <a:pPr algn="ctr"/>
              <a:endParaRPr lang="en-US" altLang="ko-KR" dirty="0"/>
            </a:p>
            <a:p>
              <a:pPr algn="ctr"/>
              <a:r>
                <a:rPr lang="ko-KR" altLang="en-US" sz="1400" dirty="0" smtClean="0"/>
                <a:t>정제</a:t>
              </a:r>
              <a:endParaRPr lang="ko-KR" altLang="en-US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6862405" y="1818353"/>
              <a:ext cx="1017268" cy="86177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smtClean="0"/>
                <a:t>HDFS</a:t>
              </a:r>
            </a:p>
            <a:p>
              <a:pPr algn="ctr"/>
              <a:endParaRPr lang="en-US" altLang="ko-KR" dirty="0"/>
            </a:p>
            <a:p>
              <a:pPr algn="ctr"/>
              <a:r>
                <a:rPr lang="ko-KR" altLang="en-US" sz="1400" dirty="0" smtClean="0"/>
                <a:t>적재</a:t>
              </a:r>
              <a:endParaRPr lang="ko-KR" altLang="en-US" sz="1400" dirty="0"/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273635" y="3841612"/>
            <a:ext cx="1983436" cy="1283400"/>
            <a:chOff x="595771" y="2072674"/>
            <a:chExt cx="2552869" cy="1756372"/>
          </a:xfrm>
        </p:grpSpPr>
        <p:pic>
          <p:nvPicPr>
            <p:cNvPr id="27" name="Picture 6" descr="ê´ë ¨ ì´ë¯¸ì§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952" l="10000" r="76250">
                          <a14:foregroundMark x1="35000" y1="19841" x2="40583" y2="31587"/>
                          <a14:foregroundMark x1="52667" y1="74286" x2="68333" y2="75397"/>
                          <a14:foregroundMark x1="47083" y1="83810" x2="68667" y2="842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5771" y="2072674"/>
              <a:ext cx="2552869" cy="13402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TextBox 27"/>
            <p:cNvSpPr txBox="1"/>
            <p:nvPr/>
          </p:nvSpPr>
          <p:spPr>
            <a:xfrm>
              <a:off x="1125446" y="3490492"/>
              <a:ext cx="149352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 smtClean="0"/>
                <a:t>USER</a:t>
              </a:r>
              <a:endParaRPr lang="ko-KR" altLang="en-US" sz="1600" b="1" dirty="0"/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2121644" y="4666109"/>
            <a:ext cx="1761412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sz="1600" b="1" dirty="0" smtClean="0"/>
          </a:p>
          <a:p>
            <a:pPr algn="ctr"/>
            <a:r>
              <a:rPr lang="ko-KR" altLang="en-US" sz="1400" b="1" dirty="0" smtClean="0"/>
              <a:t>분석 </a:t>
            </a:r>
            <a:r>
              <a:rPr lang="en-US" altLang="ko-KR" sz="1400" b="1" dirty="0" smtClean="0"/>
              <a:t>/ </a:t>
            </a:r>
            <a:r>
              <a:rPr lang="ko-KR" altLang="en-US" sz="1400" b="1" dirty="0" smtClean="0"/>
              <a:t>시각화</a:t>
            </a:r>
            <a:endParaRPr lang="en-US" altLang="ko-KR" sz="1400" b="1" dirty="0" smtClean="0"/>
          </a:p>
          <a:p>
            <a:pPr marL="285750" indent="-285750">
              <a:buFontTx/>
              <a:buChar char="-"/>
            </a:pPr>
            <a:endParaRPr lang="en-US" altLang="ko-KR" sz="1200" dirty="0" smtClean="0"/>
          </a:p>
          <a:p>
            <a:pPr marL="285750" indent="-285750">
              <a:buFontTx/>
              <a:buChar char="-"/>
            </a:pPr>
            <a:r>
              <a:rPr lang="en-US" altLang="ko-KR" sz="1200" dirty="0" smtClean="0"/>
              <a:t>Association </a:t>
            </a:r>
            <a:r>
              <a:rPr lang="en-US" altLang="ko-KR" sz="1200" dirty="0"/>
              <a:t>rule </a:t>
            </a:r>
            <a:r>
              <a:rPr lang="en-US" altLang="ko-KR" sz="1200" dirty="0" smtClean="0"/>
              <a:t>analysis</a:t>
            </a:r>
          </a:p>
          <a:p>
            <a:pPr marL="285750" indent="-285750">
              <a:buFontTx/>
              <a:buChar char="-"/>
            </a:pPr>
            <a:r>
              <a:rPr lang="en-US" altLang="ko-KR" sz="1200" dirty="0" smtClean="0"/>
              <a:t>Sequential Pattern analysis</a:t>
            </a:r>
            <a:endParaRPr lang="ko-KR" altLang="en-US" sz="1200" dirty="0"/>
          </a:p>
        </p:txBody>
      </p:sp>
      <p:cxnSp>
        <p:nvCxnSpPr>
          <p:cNvPr id="30" name="직선 화살표 연결선 29"/>
          <p:cNvCxnSpPr/>
          <p:nvPr/>
        </p:nvCxnSpPr>
        <p:spPr>
          <a:xfrm flipH="1">
            <a:off x="8220808" y="4000319"/>
            <a:ext cx="146304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꺾인 연결선 30"/>
          <p:cNvCxnSpPr/>
          <p:nvPr/>
        </p:nvCxnSpPr>
        <p:spPr>
          <a:xfrm rot="10800000" flipV="1">
            <a:off x="9470292" y="5125012"/>
            <a:ext cx="1366032" cy="761736"/>
          </a:xfrm>
          <a:prstGeom prst="bentConnector3">
            <a:avLst>
              <a:gd name="adj1" fmla="val -953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/>
          <p:nvPr/>
        </p:nvCxnSpPr>
        <p:spPr>
          <a:xfrm flipH="1">
            <a:off x="7392268" y="5886748"/>
            <a:ext cx="59993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그룹 53"/>
          <p:cNvGrpSpPr/>
          <p:nvPr/>
        </p:nvGrpSpPr>
        <p:grpSpPr>
          <a:xfrm>
            <a:off x="6075472" y="4739927"/>
            <a:ext cx="1204547" cy="1388930"/>
            <a:chOff x="5917215" y="5285702"/>
            <a:chExt cx="1204547" cy="1388930"/>
          </a:xfrm>
          <a:noFill/>
        </p:grpSpPr>
        <p:sp>
          <p:nvSpPr>
            <p:cNvPr id="13" name="직사각형 12"/>
            <p:cNvSpPr/>
            <p:nvPr/>
          </p:nvSpPr>
          <p:spPr>
            <a:xfrm>
              <a:off x="5917215" y="6175005"/>
              <a:ext cx="1204547" cy="499627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smtClean="0">
                  <a:solidFill>
                    <a:schemeClr val="tx1"/>
                  </a:solidFill>
                </a:rPr>
                <a:t>Python</a:t>
              </a:r>
            </a:p>
            <a:p>
              <a:pPr algn="ctr"/>
              <a:r>
                <a:rPr lang="ko-KR" altLang="en-US" sz="1200" dirty="0" smtClean="0">
                  <a:solidFill>
                    <a:schemeClr val="tx1"/>
                  </a:solidFill>
                </a:rPr>
                <a:t>전처리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33" name="직선 화살표 연결선 32"/>
            <p:cNvCxnSpPr/>
            <p:nvPr/>
          </p:nvCxnSpPr>
          <p:spPr>
            <a:xfrm flipV="1">
              <a:off x="6519487" y="5285702"/>
              <a:ext cx="4996" cy="808278"/>
            </a:xfrm>
            <a:prstGeom prst="straightConnector1">
              <a:avLst/>
            </a:prstGeom>
            <a:grpFill/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그룹 54"/>
          <p:cNvGrpSpPr/>
          <p:nvPr/>
        </p:nvGrpSpPr>
        <p:grpSpPr>
          <a:xfrm>
            <a:off x="6017637" y="1036081"/>
            <a:ext cx="1204547" cy="986695"/>
            <a:chOff x="5214235" y="5436389"/>
            <a:chExt cx="1204547" cy="986695"/>
          </a:xfrm>
          <a:noFill/>
        </p:grpSpPr>
        <p:sp>
          <p:nvSpPr>
            <p:cNvPr id="14" name="직사각형 13"/>
            <p:cNvSpPr/>
            <p:nvPr/>
          </p:nvSpPr>
          <p:spPr>
            <a:xfrm>
              <a:off x="5214235" y="5436389"/>
              <a:ext cx="1204547" cy="414511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smtClean="0">
                  <a:solidFill>
                    <a:schemeClr val="tx1"/>
                  </a:solidFill>
                </a:rPr>
                <a:t>D.G ( R )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cxnSp>
          <p:nvCxnSpPr>
            <p:cNvPr id="34" name="직선 화살표 연결선 33"/>
            <p:cNvCxnSpPr/>
            <p:nvPr/>
          </p:nvCxnSpPr>
          <p:spPr>
            <a:xfrm flipH="1">
              <a:off x="5785444" y="5973243"/>
              <a:ext cx="4100" cy="449841"/>
            </a:xfrm>
            <a:prstGeom prst="straightConnector1">
              <a:avLst/>
            </a:prstGeom>
            <a:grpFill/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5" name="직선 화살표 연결선 34"/>
          <p:cNvCxnSpPr/>
          <p:nvPr/>
        </p:nvCxnSpPr>
        <p:spPr>
          <a:xfrm flipH="1" flipV="1">
            <a:off x="3791023" y="4501293"/>
            <a:ext cx="860987" cy="575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/>
          <p:cNvCxnSpPr/>
          <p:nvPr/>
        </p:nvCxnSpPr>
        <p:spPr>
          <a:xfrm flipV="1">
            <a:off x="2978903" y="3702701"/>
            <a:ext cx="0" cy="4861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꺾인 연결선 36"/>
          <p:cNvCxnSpPr/>
          <p:nvPr/>
        </p:nvCxnSpPr>
        <p:spPr>
          <a:xfrm rot="10800000" flipV="1">
            <a:off x="1256623" y="2782550"/>
            <a:ext cx="1309436" cy="904608"/>
          </a:xfrm>
          <a:prstGeom prst="bentConnector3">
            <a:avLst>
              <a:gd name="adj1" fmla="val 100359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그룹 37"/>
          <p:cNvGrpSpPr/>
          <p:nvPr/>
        </p:nvGrpSpPr>
        <p:grpSpPr>
          <a:xfrm>
            <a:off x="2663644" y="1873345"/>
            <a:ext cx="1196885" cy="1705370"/>
            <a:chOff x="2777942" y="739139"/>
            <a:chExt cx="1196885" cy="1705370"/>
          </a:xfrm>
        </p:grpSpPr>
        <p:pic>
          <p:nvPicPr>
            <p:cNvPr id="39" name="Picture 8" descr="WEB SERVERì ëí ì´ë¯¸ì§ ê²ìê²°ê³¼"/>
            <p:cNvPicPr>
              <a:picLocks noChangeAspect="1" noChangeArrowheads="1"/>
            </p:cNvPicPr>
            <p:nvPr/>
          </p:nvPicPr>
          <p:blipFill rotWithShape="1">
            <a:blip r:embed="rId4" cstate="hq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6852" b="76481" l="15778" r="83111">
                          <a14:foregroundMark x1="49000" y1="41019" x2="27111" y2="53796"/>
                          <a14:foregroundMark x1="49333" y1="56296" x2="69444" y2="4981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360" t="5945" r="14360" b="21106"/>
            <a:stretch/>
          </p:blipFill>
          <p:spPr bwMode="auto">
            <a:xfrm>
              <a:off x="2890600" y="739139"/>
              <a:ext cx="980360" cy="12039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0" name="TextBox 39"/>
            <p:cNvSpPr txBox="1"/>
            <p:nvPr/>
          </p:nvSpPr>
          <p:spPr>
            <a:xfrm>
              <a:off x="2777942" y="1890511"/>
              <a:ext cx="1196885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 smtClean="0"/>
                <a:t>Shiny</a:t>
              </a:r>
            </a:p>
            <a:p>
              <a:pPr algn="ctr"/>
              <a:r>
                <a:rPr lang="ko-KR" altLang="en-US" sz="1400" dirty="0" err="1" smtClean="0"/>
                <a:t>웹서버</a:t>
              </a:r>
              <a:r>
                <a:rPr lang="ko-KR" altLang="en-US" sz="1400" dirty="0" smtClean="0"/>
                <a:t> 구현</a:t>
              </a:r>
            </a:p>
          </p:txBody>
        </p:sp>
      </p:grpSp>
      <p:sp>
        <p:nvSpPr>
          <p:cNvPr id="41" name="TextBox 40"/>
          <p:cNvSpPr txBox="1"/>
          <p:nvPr/>
        </p:nvSpPr>
        <p:spPr>
          <a:xfrm>
            <a:off x="8538475" y="3605289"/>
            <a:ext cx="983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err="1" smtClean="0"/>
              <a:t>Sqoop</a:t>
            </a:r>
            <a:endParaRPr lang="ko-KR" altLang="en-US" b="1" dirty="0"/>
          </a:p>
        </p:txBody>
      </p:sp>
      <p:pic>
        <p:nvPicPr>
          <p:cNvPr id="42" name="Picture 2" descr="rì ëí ì´ë¯¸ì§ ê²ìê²°ê³¼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2402" y="4225209"/>
            <a:ext cx="660381" cy="660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0" name="TextBox 59"/>
          <p:cNvSpPr txBox="1"/>
          <p:nvPr/>
        </p:nvSpPr>
        <p:spPr>
          <a:xfrm>
            <a:off x="7280019" y="1006183"/>
            <a:ext cx="27889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Data Generation</a:t>
            </a:r>
          </a:p>
          <a:p>
            <a:r>
              <a:rPr lang="en-US" altLang="ko-KR" sz="1200" dirty="0" smtClean="0"/>
              <a:t>- </a:t>
            </a:r>
            <a:r>
              <a:rPr lang="ko-KR" altLang="en-US" sz="1200" dirty="0" smtClean="0"/>
              <a:t>데이터 생성</a:t>
            </a:r>
            <a:r>
              <a:rPr lang="en-US" altLang="ko-KR" sz="1200" dirty="0" smtClean="0"/>
              <a:t/>
            </a:r>
            <a:br>
              <a:rPr lang="en-US" altLang="ko-KR" sz="1200" dirty="0" smtClean="0"/>
            </a:br>
            <a:r>
              <a:rPr lang="en-US" altLang="ko-KR" sz="1200" dirty="0" smtClean="0"/>
              <a:t>   (</a:t>
            </a:r>
            <a:r>
              <a:rPr lang="ko-KR" altLang="en-US" sz="1200" dirty="0" smtClean="0"/>
              <a:t>구매패턴 설정을 기준으로</a:t>
            </a:r>
            <a:r>
              <a:rPr lang="en-US" altLang="ko-KR" sz="1400" dirty="0" smtClean="0"/>
              <a:t>)</a:t>
            </a:r>
            <a:endParaRPr lang="ko-KR" altLang="en-US" sz="1400" dirty="0"/>
          </a:p>
        </p:txBody>
      </p:sp>
      <p:sp>
        <p:nvSpPr>
          <p:cNvPr id="61" name="TextBox 60"/>
          <p:cNvSpPr txBox="1"/>
          <p:nvPr/>
        </p:nvSpPr>
        <p:spPr>
          <a:xfrm>
            <a:off x="9895575" y="4501293"/>
            <a:ext cx="29030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Address1 ==＇</a:t>
            </a:r>
            <a:r>
              <a:rPr lang="ko-KR" altLang="en-US" sz="1400" dirty="0" smtClean="0"/>
              <a:t>서울</a:t>
            </a:r>
            <a:r>
              <a:rPr lang="en-US" altLang="ko-KR" sz="1400" dirty="0" smtClean="0"/>
              <a:t>’</a:t>
            </a:r>
            <a:endParaRPr lang="en-US" altLang="ko-KR" sz="1400" dirty="0"/>
          </a:p>
          <a:p>
            <a:r>
              <a:rPr lang="ko-KR" altLang="en-US" sz="1400" dirty="0" smtClean="0"/>
              <a:t> 데이터 추출</a:t>
            </a:r>
            <a:endParaRPr lang="ko-KR" altLang="en-US" sz="1400" dirty="0"/>
          </a:p>
        </p:txBody>
      </p:sp>
      <p:sp>
        <p:nvSpPr>
          <p:cNvPr id="68" name="TextBox 67"/>
          <p:cNvSpPr txBox="1"/>
          <p:nvPr/>
        </p:nvSpPr>
        <p:spPr>
          <a:xfrm>
            <a:off x="8070866" y="6189621"/>
            <a:ext cx="18247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csv</a:t>
            </a:r>
            <a:r>
              <a:rPr lang="ko-KR" altLang="en-US" sz="1400" dirty="0" smtClean="0"/>
              <a:t>파일로 저장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057883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B3FCA96D-33A3-4F8F-8F65-992B97B15DA5}"/>
              </a:ext>
            </a:extLst>
          </p:cNvPr>
          <p:cNvSpPr/>
          <p:nvPr/>
        </p:nvSpPr>
        <p:spPr>
          <a:xfrm>
            <a:off x="404260" y="413889"/>
            <a:ext cx="885525" cy="356132"/>
          </a:xfrm>
          <a:prstGeom prst="rect">
            <a:avLst/>
          </a:prstGeom>
          <a:solidFill>
            <a:srgbClr val="F0D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926764-7BB4-4871-8C70-108B8CC68A5B}"/>
              </a:ext>
            </a:extLst>
          </p:cNvPr>
          <p:cNvSpPr txBox="1"/>
          <p:nvPr/>
        </p:nvSpPr>
        <p:spPr>
          <a:xfrm>
            <a:off x="422693" y="474452"/>
            <a:ext cx="34665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1.2 </a:t>
            </a:r>
            <a:r>
              <a:rPr lang="ko-KR" altLang="en-US" sz="4000" dirty="0" smtClean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주제</a:t>
            </a:r>
            <a:endParaRPr lang="en-US" altLang="ko-KR" sz="4000" dirty="0"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80D5B704-664E-4B8B-BDF8-C386C8BD3858}"/>
              </a:ext>
            </a:extLst>
          </p:cNvPr>
          <p:cNvCxnSpPr/>
          <p:nvPr/>
        </p:nvCxnSpPr>
        <p:spPr>
          <a:xfrm>
            <a:off x="1377696" y="1402621"/>
            <a:ext cx="3828288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ABE98B84-315D-43DA-9E59-25294FD307A1}"/>
              </a:ext>
            </a:extLst>
          </p:cNvPr>
          <p:cNvCxnSpPr/>
          <p:nvPr/>
        </p:nvCxnSpPr>
        <p:spPr>
          <a:xfrm>
            <a:off x="7073929" y="1402621"/>
            <a:ext cx="3828288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다이아몬드 25">
            <a:extLst>
              <a:ext uri="{FF2B5EF4-FFF2-40B4-BE49-F238E27FC236}">
                <a16:creationId xmlns:a16="http://schemas.microsoft.com/office/drawing/2014/main" id="{7F701F0D-1C04-4DAD-96B7-18FE5C1EC63E}"/>
              </a:ext>
            </a:extLst>
          </p:cNvPr>
          <p:cNvSpPr/>
          <p:nvPr/>
        </p:nvSpPr>
        <p:spPr>
          <a:xfrm>
            <a:off x="5190919" y="1342962"/>
            <a:ext cx="119317" cy="119317"/>
          </a:xfrm>
          <a:prstGeom prst="diamond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다이아몬드 26">
            <a:extLst>
              <a:ext uri="{FF2B5EF4-FFF2-40B4-BE49-F238E27FC236}">
                <a16:creationId xmlns:a16="http://schemas.microsoft.com/office/drawing/2014/main" id="{87FE95F1-01E4-43F6-914D-ED830B75ABAA}"/>
              </a:ext>
            </a:extLst>
          </p:cNvPr>
          <p:cNvSpPr/>
          <p:nvPr/>
        </p:nvSpPr>
        <p:spPr>
          <a:xfrm>
            <a:off x="6962232" y="1342962"/>
            <a:ext cx="119317" cy="119317"/>
          </a:xfrm>
          <a:prstGeom prst="diamond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9B5E5C2-C30F-43AA-9F21-36904FFF0500}"/>
              </a:ext>
            </a:extLst>
          </p:cNvPr>
          <p:cNvSpPr txBox="1"/>
          <p:nvPr/>
        </p:nvSpPr>
        <p:spPr>
          <a:xfrm>
            <a:off x="5039663" y="1108336"/>
            <a:ext cx="21632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 err="1" smtClean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분석목적</a:t>
            </a:r>
            <a:endParaRPr lang="en-US" altLang="ko-KR" sz="3200" dirty="0"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92379" y="2646037"/>
            <a:ext cx="1105785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000" dirty="0" smtClean="0">
                <a:latin typeface="+mn-ea"/>
              </a:rPr>
              <a:t>알파고쇼핑몰의 </a:t>
            </a:r>
            <a:r>
              <a:rPr lang="ko-KR" altLang="en-US" sz="2000" dirty="0" err="1" smtClean="0">
                <a:latin typeface="+mn-ea"/>
              </a:rPr>
              <a:t>컨설팅팀은</a:t>
            </a:r>
            <a:r>
              <a:rPr lang="ko-KR" altLang="en-US" sz="2000" dirty="0" smtClean="0">
                <a:latin typeface="+mn-ea"/>
              </a:rPr>
              <a:t> </a:t>
            </a:r>
            <a:endParaRPr lang="en-US" altLang="ko-KR" sz="2000" dirty="0" smtClean="0">
              <a:latin typeface="+mn-ea"/>
            </a:endParaRPr>
          </a:p>
          <a:p>
            <a:pPr>
              <a:lnSpc>
                <a:spcPct val="200000"/>
              </a:lnSpc>
            </a:pPr>
            <a:r>
              <a:rPr lang="ko-KR" altLang="en-US" sz="2000" dirty="0" smtClean="0">
                <a:latin typeface="+mn-ea"/>
              </a:rPr>
              <a:t>쇼핑몰 </a:t>
            </a:r>
            <a:r>
              <a:rPr lang="ko-KR" altLang="en-US" sz="2000" dirty="0" err="1" smtClean="0">
                <a:latin typeface="+mn-ea"/>
              </a:rPr>
              <a:t>판매자에게</a:t>
            </a:r>
            <a:r>
              <a:rPr lang="en-US" altLang="ko-KR" sz="2000" dirty="0" smtClean="0">
                <a:latin typeface="+mn-ea"/>
              </a:rPr>
              <a:t>,</a:t>
            </a:r>
            <a:r>
              <a:rPr lang="ko-KR" altLang="en-US" sz="2000" dirty="0" smtClean="0">
                <a:latin typeface="+mn-ea"/>
              </a:rPr>
              <a:t> 효율적인 판매를 위해 </a:t>
            </a:r>
            <a:r>
              <a:rPr lang="ko-KR" altLang="en-US" sz="2400" b="1" dirty="0" smtClean="0">
                <a:solidFill>
                  <a:srgbClr val="00B050"/>
                </a:solidFill>
                <a:latin typeface="+mn-ea"/>
              </a:rPr>
              <a:t>데이터분석을 토대로 한 컨설팅을 제공</a:t>
            </a:r>
            <a:r>
              <a:rPr lang="ko-KR" altLang="en-US" sz="2000" dirty="0" smtClean="0">
                <a:latin typeface="+mn-ea"/>
              </a:rPr>
              <a:t>하며,</a:t>
            </a:r>
            <a:endParaRPr lang="en-US" altLang="ko-KR" sz="2000" dirty="0" smtClean="0">
              <a:latin typeface="+mn-ea"/>
            </a:endParaRPr>
          </a:p>
          <a:p>
            <a:pPr>
              <a:lnSpc>
                <a:spcPct val="200000"/>
              </a:lnSpc>
            </a:pPr>
            <a:r>
              <a:rPr lang="ko-KR" altLang="en-US" sz="2000" dirty="0" smtClean="0">
                <a:latin typeface="+mn-ea"/>
              </a:rPr>
              <a:t>동시에 소비자의 익명성을 보장으로 정보 유출의 위험을 줄인다</a:t>
            </a:r>
            <a:r>
              <a:rPr lang="en-US" altLang="ko-KR" sz="2000" dirty="0" smtClean="0">
                <a:latin typeface="+mn-ea"/>
              </a:rPr>
              <a:t>.</a:t>
            </a:r>
            <a:endParaRPr lang="ko-KR" altLang="en-US" sz="2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40556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그룹 23"/>
          <p:cNvGrpSpPr/>
          <p:nvPr/>
        </p:nvGrpSpPr>
        <p:grpSpPr>
          <a:xfrm>
            <a:off x="273635" y="3841612"/>
            <a:ext cx="1983436" cy="1283400"/>
            <a:chOff x="595771" y="2072674"/>
            <a:chExt cx="2552869" cy="1756372"/>
          </a:xfrm>
        </p:grpSpPr>
        <p:pic>
          <p:nvPicPr>
            <p:cNvPr id="25" name="Picture 6" descr="ê´ë ¨ ì´ë¯¸ì§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952" l="10000" r="76250">
                          <a14:foregroundMark x1="35000" y1="19841" x2="40583" y2="31587"/>
                          <a14:foregroundMark x1="52667" y1="74286" x2="68333" y2="75397"/>
                          <a14:foregroundMark x1="47083" y1="83810" x2="68667" y2="842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5771" y="2072674"/>
              <a:ext cx="2552869" cy="13402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TextBox 25"/>
            <p:cNvSpPr txBox="1"/>
            <p:nvPr/>
          </p:nvSpPr>
          <p:spPr>
            <a:xfrm>
              <a:off x="1125446" y="3490492"/>
              <a:ext cx="149352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 smtClean="0"/>
                <a:t>USER</a:t>
              </a:r>
              <a:endParaRPr lang="ko-KR" altLang="en-US" sz="1600" b="1" dirty="0"/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2121644" y="4666109"/>
            <a:ext cx="1761412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sz="1600" b="1" dirty="0" smtClean="0"/>
          </a:p>
          <a:p>
            <a:pPr algn="ctr"/>
            <a:r>
              <a:rPr lang="ko-KR" altLang="en-US" sz="1400" b="1" dirty="0" smtClean="0"/>
              <a:t>분석 </a:t>
            </a:r>
            <a:r>
              <a:rPr lang="en-US" altLang="ko-KR" sz="1400" b="1" dirty="0" smtClean="0"/>
              <a:t>/ </a:t>
            </a:r>
            <a:r>
              <a:rPr lang="ko-KR" altLang="en-US" sz="1400" b="1" dirty="0" smtClean="0"/>
              <a:t>시각화</a:t>
            </a:r>
            <a:endParaRPr lang="en-US" altLang="ko-KR" sz="1400" b="1" dirty="0" smtClean="0"/>
          </a:p>
          <a:p>
            <a:pPr marL="285750" indent="-285750">
              <a:buFontTx/>
              <a:buChar char="-"/>
            </a:pPr>
            <a:endParaRPr lang="en-US" altLang="ko-KR" sz="1200" dirty="0" smtClean="0"/>
          </a:p>
          <a:p>
            <a:pPr marL="285750" indent="-285750">
              <a:buFontTx/>
              <a:buChar char="-"/>
            </a:pPr>
            <a:r>
              <a:rPr lang="en-US" altLang="ko-KR" sz="1200" dirty="0" smtClean="0"/>
              <a:t>Association </a:t>
            </a:r>
            <a:r>
              <a:rPr lang="en-US" altLang="ko-KR" sz="1200" dirty="0"/>
              <a:t>rule </a:t>
            </a:r>
            <a:r>
              <a:rPr lang="en-US" altLang="ko-KR" sz="1200" dirty="0" smtClean="0"/>
              <a:t>analysis</a:t>
            </a:r>
          </a:p>
          <a:p>
            <a:pPr marL="285750" indent="-285750">
              <a:buFontTx/>
              <a:buChar char="-"/>
            </a:pPr>
            <a:r>
              <a:rPr lang="en-US" altLang="ko-KR" sz="1200" dirty="0" smtClean="0"/>
              <a:t>Sequential Pattern analysis</a:t>
            </a:r>
            <a:endParaRPr lang="ko-KR" altLang="en-US" sz="1200" dirty="0"/>
          </a:p>
        </p:txBody>
      </p:sp>
      <p:cxnSp>
        <p:nvCxnSpPr>
          <p:cNvPr id="37" name="직선 화살표 연결선 36"/>
          <p:cNvCxnSpPr/>
          <p:nvPr/>
        </p:nvCxnSpPr>
        <p:spPr>
          <a:xfrm flipH="1" flipV="1">
            <a:off x="3791023" y="4501293"/>
            <a:ext cx="860987" cy="575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/>
          <p:cNvCxnSpPr/>
          <p:nvPr/>
        </p:nvCxnSpPr>
        <p:spPr>
          <a:xfrm flipV="1">
            <a:off x="2978903" y="3702701"/>
            <a:ext cx="0" cy="4861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꺾인 연결선 38"/>
          <p:cNvCxnSpPr/>
          <p:nvPr/>
        </p:nvCxnSpPr>
        <p:spPr>
          <a:xfrm rot="10800000" flipV="1">
            <a:off x="1256623" y="2782550"/>
            <a:ext cx="1309436" cy="904608"/>
          </a:xfrm>
          <a:prstGeom prst="bentConnector3">
            <a:avLst>
              <a:gd name="adj1" fmla="val 100359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그룹 39"/>
          <p:cNvGrpSpPr/>
          <p:nvPr/>
        </p:nvGrpSpPr>
        <p:grpSpPr>
          <a:xfrm>
            <a:off x="2663644" y="1873345"/>
            <a:ext cx="1196885" cy="1705370"/>
            <a:chOff x="2777942" y="739139"/>
            <a:chExt cx="1196885" cy="1705370"/>
          </a:xfrm>
        </p:grpSpPr>
        <p:pic>
          <p:nvPicPr>
            <p:cNvPr id="41" name="Picture 8" descr="WEB SERVERì ëí ì´ë¯¸ì§ ê²ìê²°ê³¼"/>
            <p:cNvPicPr>
              <a:picLocks noChangeAspect="1" noChangeArrowheads="1"/>
            </p:cNvPicPr>
            <p:nvPr/>
          </p:nvPicPr>
          <p:blipFill rotWithShape="1">
            <a:blip r:embed="rId4" cstate="hq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6852" b="76481" l="15778" r="83111">
                          <a14:foregroundMark x1="49000" y1="41019" x2="27111" y2="53796"/>
                          <a14:foregroundMark x1="49333" y1="56296" x2="69444" y2="4981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360" t="5945" r="14360" b="21106"/>
            <a:stretch/>
          </p:blipFill>
          <p:spPr bwMode="auto">
            <a:xfrm>
              <a:off x="2890600" y="739139"/>
              <a:ext cx="980360" cy="12039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2" name="TextBox 41"/>
            <p:cNvSpPr txBox="1"/>
            <p:nvPr/>
          </p:nvSpPr>
          <p:spPr>
            <a:xfrm>
              <a:off x="2777942" y="1890511"/>
              <a:ext cx="1196885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 smtClean="0"/>
                <a:t>Shiny</a:t>
              </a:r>
            </a:p>
            <a:p>
              <a:pPr algn="ctr"/>
              <a:r>
                <a:rPr lang="ko-KR" altLang="en-US" sz="1400" dirty="0" err="1" smtClean="0"/>
                <a:t>웹서버</a:t>
              </a:r>
              <a:r>
                <a:rPr lang="ko-KR" altLang="en-US" sz="1400" dirty="0" smtClean="0"/>
                <a:t> 구현</a:t>
              </a:r>
            </a:p>
          </p:txBody>
        </p:sp>
      </p:grpSp>
      <p:pic>
        <p:nvPicPr>
          <p:cNvPr id="44" name="Picture 2" descr="rì ëí ì´ë¯¸ì§ ê²ìê²°ê³¼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2402" y="4225209"/>
            <a:ext cx="660381" cy="660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TextBox 45"/>
          <p:cNvSpPr txBox="1"/>
          <p:nvPr/>
        </p:nvSpPr>
        <p:spPr>
          <a:xfrm>
            <a:off x="9895575" y="4501293"/>
            <a:ext cx="29030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Address1 ==＇</a:t>
            </a:r>
            <a:r>
              <a:rPr lang="ko-KR" altLang="en-US" sz="1400" dirty="0" smtClean="0"/>
              <a:t>서울</a:t>
            </a:r>
            <a:r>
              <a:rPr lang="en-US" altLang="ko-KR" sz="1400" dirty="0" smtClean="0"/>
              <a:t>’</a:t>
            </a:r>
            <a:endParaRPr lang="en-US" altLang="ko-KR" sz="1400" dirty="0"/>
          </a:p>
          <a:p>
            <a:r>
              <a:rPr lang="ko-KR" altLang="en-US" sz="1400" dirty="0" smtClean="0"/>
              <a:t> 데이터 추출</a:t>
            </a:r>
            <a:endParaRPr lang="ko-KR" altLang="en-US" sz="1400" dirty="0"/>
          </a:p>
        </p:txBody>
      </p:sp>
      <p:sp>
        <p:nvSpPr>
          <p:cNvPr id="48" name="직사각형 47"/>
          <p:cNvSpPr/>
          <p:nvPr/>
        </p:nvSpPr>
        <p:spPr>
          <a:xfrm>
            <a:off x="-21454" y="0"/>
            <a:ext cx="4682985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3FCA96D-33A3-4F8F-8F65-992B97B15DA5}"/>
              </a:ext>
            </a:extLst>
          </p:cNvPr>
          <p:cNvSpPr/>
          <p:nvPr/>
        </p:nvSpPr>
        <p:spPr>
          <a:xfrm>
            <a:off x="404260" y="413889"/>
            <a:ext cx="885525" cy="356132"/>
          </a:xfrm>
          <a:prstGeom prst="rect">
            <a:avLst/>
          </a:prstGeom>
          <a:solidFill>
            <a:srgbClr val="F0D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9926764-7BB4-4871-8C70-108B8CC68A5B}"/>
              </a:ext>
            </a:extLst>
          </p:cNvPr>
          <p:cNvSpPr txBox="1"/>
          <p:nvPr/>
        </p:nvSpPr>
        <p:spPr>
          <a:xfrm>
            <a:off x="422693" y="474452"/>
            <a:ext cx="547314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2. 1 </a:t>
            </a:r>
            <a:r>
              <a:rPr lang="ko-KR" altLang="en-US" sz="4000" dirty="0" smtClean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데이터 정재 </a:t>
            </a:r>
            <a:endParaRPr lang="en-US" altLang="ko-KR" sz="4000" dirty="0" smtClean="0"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  <a:p>
            <a:r>
              <a:rPr lang="en-US" altLang="ko-KR" sz="400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	</a:t>
            </a:r>
            <a:r>
              <a:rPr lang="en-US" altLang="ko-KR" sz="4000" dirty="0" smtClean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  <a:r>
              <a:rPr lang="ko-KR" altLang="en-US" sz="4000" dirty="0" smtClean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및 적재</a:t>
            </a:r>
            <a:endParaRPr lang="en-US" altLang="ko-KR" sz="4000" dirty="0"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11" name="원통 10"/>
          <p:cNvSpPr/>
          <p:nvPr/>
        </p:nvSpPr>
        <p:spPr>
          <a:xfrm>
            <a:off x="10056249" y="2603520"/>
            <a:ext cx="1529862" cy="1861771"/>
          </a:xfrm>
          <a:prstGeom prst="can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DBMS</a:t>
            </a:r>
            <a:br>
              <a:rPr lang="en-US" altLang="ko-KR" b="1" dirty="0" smtClean="0"/>
            </a:br>
            <a:r>
              <a:rPr lang="en-US" altLang="ko-KR" sz="1400" b="1" dirty="0" smtClean="0"/>
              <a:t>(CUSTOMER)</a:t>
            </a:r>
            <a:endParaRPr lang="ko-KR" altLang="en-US" sz="1400" b="1" dirty="0"/>
          </a:p>
        </p:txBody>
      </p:sp>
      <p:sp>
        <p:nvSpPr>
          <p:cNvPr id="12" name="직사각형 11"/>
          <p:cNvSpPr/>
          <p:nvPr/>
        </p:nvSpPr>
        <p:spPr>
          <a:xfrm>
            <a:off x="8128974" y="5629231"/>
            <a:ext cx="1204547" cy="5084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f</a:t>
            </a:r>
            <a:r>
              <a:rPr lang="en-US" altLang="ko-KR" sz="1400" dirty="0" smtClean="0">
                <a:solidFill>
                  <a:schemeClr val="tx1"/>
                </a:solidFill>
              </a:rPr>
              <a:t>ile</a:t>
            </a:r>
            <a:br>
              <a:rPr lang="en-US" altLang="ko-KR" sz="1400" dirty="0" smtClean="0">
                <a:solidFill>
                  <a:schemeClr val="tx1"/>
                </a:solidFill>
              </a:rPr>
            </a:br>
            <a:r>
              <a:rPr lang="en-US" altLang="ko-KR" sz="1400" dirty="0" smtClean="0">
                <a:solidFill>
                  <a:schemeClr val="tx1"/>
                </a:solidFill>
              </a:rPr>
              <a:t>(csv file)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4793271" y="2145323"/>
            <a:ext cx="3372803" cy="2473948"/>
            <a:chOff x="4958641" y="1166026"/>
            <a:chExt cx="3349870" cy="2843259"/>
          </a:xfrm>
          <a:noFill/>
        </p:grpSpPr>
        <p:grpSp>
          <p:nvGrpSpPr>
            <p:cNvPr id="14" name="그룹 13"/>
            <p:cNvGrpSpPr/>
            <p:nvPr/>
          </p:nvGrpSpPr>
          <p:grpSpPr>
            <a:xfrm>
              <a:off x="4958641" y="1166026"/>
              <a:ext cx="3349870" cy="2843259"/>
              <a:chOff x="3956538" y="1245156"/>
              <a:chExt cx="3349870" cy="2843259"/>
            </a:xfrm>
            <a:grpFill/>
          </p:grpSpPr>
          <p:grpSp>
            <p:nvGrpSpPr>
              <p:cNvPr id="19" name="그룹 18"/>
              <p:cNvGrpSpPr/>
              <p:nvPr/>
            </p:nvGrpSpPr>
            <p:grpSpPr>
              <a:xfrm>
                <a:off x="4106008" y="1245156"/>
                <a:ext cx="3042138" cy="2069537"/>
                <a:chOff x="4106008" y="1684778"/>
                <a:chExt cx="3042138" cy="2069537"/>
              </a:xfrm>
              <a:grpFill/>
            </p:grpSpPr>
            <p:sp>
              <p:nvSpPr>
                <p:cNvPr id="22" name="모서리가 둥근 직사각형 21"/>
                <p:cNvSpPr/>
                <p:nvPr/>
              </p:nvSpPr>
              <p:spPr>
                <a:xfrm>
                  <a:off x="4106008" y="1869444"/>
                  <a:ext cx="3042138" cy="1884871"/>
                </a:xfrm>
                <a:prstGeom prst="round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3" name="TextBox 22"/>
                <p:cNvSpPr txBox="1"/>
                <p:nvPr/>
              </p:nvSpPr>
              <p:spPr>
                <a:xfrm>
                  <a:off x="4985239" y="1684778"/>
                  <a:ext cx="1283676" cy="36933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b="1" dirty="0" smtClean="0"/>
                    <a:t>Hadoop</a:t>
                  </a:r>
                  <a:endParaRPr lang="ko-KR" altLang="en-US" b="1" dirty="0"/>
                </a:p>
              </p:txBody>
            </p:sp>
          </p:grpSp>
          <p:sp>
            <p:nvSpPr>
              <p:cNvPr id="20" name="직사각형 19"/>
              <p:cNvSpPr/>
              <p:nvPr/>
            </p:nvSpPr>
            <p:spPr>
              <a:xfrm>
                <a:off x="3956538" y="1245156"/>
                <a:ext cx="3349870" cy="2843259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직사각형 20"/>
              <p:cNvSpPr/>
              <p:nvPr/>
            </p:nvSpPr>
            <p:spPr>
              <a:xfrm>
                <a:off x="4106008" y="3437792"/>
                <a:ext cx="3042138" cy="501162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 dirty="0" smtClean="0">
                    <a:solidFill>
                      <a:schemeClr val="tx1"/>
                    </a:solidFill>
                  </a:rPr>
                  <a:t>Linux</a:t>
                </a:r>
                <a:endParaRPr lang="ko-KR" altLang="en-US" b="1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5" name="모서리가 둥근 직사각형 14"/>
            <p:cNvSpPr/>
            <p:nvPr/>
          </p:nvSpPr>
          <p:spPr>
            <a:xfrm>
              <a:off x="5266482" y="1632030"/>
              <a:ext cx="1307939" cy="1419992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모서리가 둥근 직사각형 15"/>
            <p:cNvSpPr/>
            <p:nvPr/>
          </p:nvSpPr>
          <p:spPr>
            <a:xfrm>
              <a:off x="6702578" y="1628024"/>
              <a:ext cx="1307939" cy="1419992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406681" y="1818353"/>
              <a:ext cx="1017268" cy="99042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smtClean="0"/>
                <a:t>Hive</a:t>
              </a:r>
            </a:p>
            <a:p>
              <a:pPr algn="ctr"/>
              <a:endParaRPr lang="en-US" altLang="ko-KR" dirty="0"/>
            </a:p>
            <a:p>
              <a:pPr algn="ctr"/>
              <a:r>
                <a:rPr lang="ko-KR" altLang="en-US" sz="1400" dirty="0" smtClean="0"/>
                <a:t>정제</a:t>
              </a:r>
              <a:endParaRPr lang="ko-KR" altLang="en-US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862405" y="1818353"/>
              <a:ext cx="1017268" cy="86177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smtClean="0"/>
                <a:t>HDFS</a:t>
              </a:r>
            </a:p>
            <a:p>
              <a:pPr algn="ctr"/>
              <a:endParaRPr lang="en-US" altLang="ko-KR" dirty="0"/>
            </a:p>
            <a:p>
              <a:pPr algn="ctr"/>
              <a:r>
                <a:rPr lang="ko-KR" altLang="en-US" sz="1400" dirty="0" smtClean="0"/>
                <a:t>적재</a:t>
              </a:r>
              <a:endParaRPr lang="ko-KR" altLang="en-US" sz="1400" dirty="0"/>
            </a:p>
          </p:txBody>
        </p:sp>
      </p:grpSp>
      <p:cxnSp>
        <p:nvCxnSpPr>
          <p:cNvPr id="28" name="직선 화살표 연결선 27"/>
          <p:cNvCxnSpPr/>
          <p:nvPr/>
        </p:nvCxnSpPr>
        <p:spPr>
          <a:xfrm flipH="1">
            <a:off x="8220808" y="4000319"/>
            <a:ext cx="146304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꺾인 연결선 28"/>
          <p:cNvCxnSpPr/>
          <p:nvPr/>
        </p:nvCxnSpPr>
        <p:spPr>
          <a:xfrm rot="10800000" flipV="1">
            <a:off x="9470292" y="5125012"/>
            <a:ext cx="1366032" cy="761736"/>
          </a:xfrm>
          <a:prstGeom prst="bentConnector3">
            <a:avLst>
              <a:gd name="adj1" fmla="val -953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/>
          <p:nvPr/>
        </p:nvCxnSpPr>
        <p:spPr>
          <a:xfrm flipH="1">
            <a:off x="7392268" y="5886748"/>
            <a:ext cx="59993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그룹 30"/>
          <p:cNvGrpSpPr/>
          <p:nvPr/>
        </p:nvGrpSpPr>
        <p:grpSpPr>
          <a:xfrm>
            <a:off x="6075472" y="4739927"/>
            <a:ext cx="1204547" cy="1388930"/>
            <a:chOff x="5917215" y="5285702"/>
            <a:chExt cx="1204547" cy="1388930"/>
          </a:xfrm>
          <a:noFill/>
        </p:grpSpPr>
        <p:sp>
          <p:nvSpPr>
            <p:cNvPr id="32" name="직사각형 31"/>
            <p:cNvSpPr/>
            <p:nvPr/>
          </p:nvSpPr>
          <p:spPr>
            <a:xfrm>
              <a:off x="5917215" y="6175005"/>
              <a:ext cx="1204547" cy="499627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smtClean="0">
                  <a:solidFill>
                    <a:schemeClr val="tx1"/>
                  </a:solidFill>
                </a:rPr>
                <a:t>Python</a:t>
              </a:r>
            </a:p>
            <a:p>
              <a:pPr algn="ctr"/>
              <a:r>
                <a:rPr lang="ko-KR" altLang="en-US" sz="1200" dirty="0" smtClean="0">
                  <a:solidFill>
                    <a:schemeClr val="tx1"/>
                  </a:solidFill>
                </a:rPr>
                <a:t>정제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33" name="직선 화살표 연결선 32"/>
            <p:cNvCxnSpPr/>
            <p:nvPr/>
          </p:nvCxnSpPr>
          <p:spPr>
            <a:xfrm flipV="1">
              <a:off x="6519487" y="5285702"/>
              <a:ext cx="4996" cy="808278"/>
            </a:xfrm>
            <a:prstGeom prst="straightConnector1">
              <a:avLst/>
            </a:prstGeom>
            <a:grpFill/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그룹 33"/>
          <p:cNvGrpSpPr/>
          <p:nvPr/>
        </p:nvGrpSpPr>
        <p:grpSpPr>
          <a:xfrm>
            <a:off x="6017637" y="1036081"/>
            <a:ext cx="1204547" cy="986695"/>
            <a:chOff x="5214235" y="5436389"/>
            <a:chExt cx="1204547" cy="986695"/>
          </a:xfrm>
          <a:noFill/>
        </p:grpSpPr>
        <p:sp>
          <p:nvSpPr>
            <p:cNvPr id="35" name="직사각형 34"/>
            <p:cNvSpPr/>
            <p:nvPr/>
          </p:nvSpPr>
          <p:spPr>
            <a:xfrm>
              <a:off x="5214235" y="5436389"/>
              <a:ext cx="1204547" cy="414511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smtClean="0">
                  <a:solidFill>
                    <a:schemeClr val="tx1"/>
                  </a:solidFill>
                </a:rPr>
                <a:t>D.G ( R )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cxnSp>
          <p:nvCxnSpPr>
            <p:cNvPr id="36" name="직선 화살표 연결선 35"/>
            <p:cNvCxnSpPr/>
            <p:nvPr/>
          </p:nvCxnSpPr>
          <p:spPr>
            <a:xfrm flipH="1">
              <a:off x="5785444" y="5973243"/>
              <a:ext cx="4100" cy="449841"/>
            </a:xfrm>
            <a:prstGeom prst="straightConnector1">
              <a:avLst/>
            </a:prstGeom>
            <a:grpFill/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TextBox 42"/>
          <p:cNvSpPr txBox="1"/>
          <p:nvPr/>
        </p:nvSpPr>
        <p:spPr>
          <a:xfrm>
            <a:off x="8538475" y="3605289"/>
            <a:ext cx="983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err="1" smtClean="0"/>
              <a:t>Sqoop</a:t>
            </a:r>
            <a:endParaRPr lang="ko-KR" altLang="en-US" b="1" dirty="0"/>
          </a:p>
        </p:txBody>
      </p:sp>
      <p:sp>
        <p:nvSpPr>
          <p:cNvPr id="45" name="TextBox 44"/>
          <p:cNvSpPr txBox="1"/>
          <p:nvPr/>
        </p:nvSpPr>
        <p:spPr>
          <a:xfrm>
            <a:off x="7280019" y="1006183"/>
            <a:ext cx="27889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Data Generation</a:t>
            </a:r>
          </a:p>
          <a:p>
            <a:r>
              <a:rPr lang="en-US" altLang="ko-KR" sz="1200" dirty="0" smtClean="0"/>
              <a:t>- </a:t>
            </a:r>
            <a:r>
              <a:rPr lang="ko-KR" altLang="en-US" sz="1200" dirty="0" smtClean="0"/>
              <a:t>데이터 생성</a:t>
            </a:r>
            <a:r>
              <a:rPr lang="en-US" altLang="ko-KR" sz="1200" dirty="0" smtClean="0"/>
              <a:t/>
            </a:r>
            <a:br>
              <a:rPr lang="en-US" altLang="ko-KR" sz="1200" dirty="0" smtClean="0"/>
            </a:br>
            <a:r>
              <a:rPr lang="en-US" altLang="ko-KR" sz="1200" dirty="0" smtClean="0"/>
              <a:t>   (</a:t>
            </a:r>
            <a:r>
              <a:rPr lang="ko-KR" altLang="en-US" sz="1200" dirty="0" smtClean="0"/>
              <a:t>구매패턴 설정을 기준으로</a:t>
            </a:r>
            <a:r>
              <a:rPr lang="en-US" altLang="ko-KR" sz="1400" dirty="0" smtClean="0"/>
              <a:t>)</a:t>
            </a:r>
            <a:endParaRPr lang="ko-KR" altLang="en-US" sz="1400" dirty="0"/>
          </a:p>
        </p:txBody>
      </p:sp>
      <p:sp>
        <p:nvSpPr>
          <p:cNvPr id="47" name="TextBox 46"/>
          <p:cNvSpPr txBox="1"/>
          <p:nvPr/>
        </p:nvSpPr>
        <p:spPr>
          <a:xfrm>
            <a:off x="8070866" y="6189621"/>
            <a:ext cx="18247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csv</a:t>
            </a:r>
            <a:r>
              <a:rPr lang="ko-KR" altLang="en-US" sz="1400" dirty="0" smtClean="0"/>
              <a:t>파일로 저장</a:t>
            </a:r>
            <a:endParaRPr lang="ko-KR" altLang="en-US" sz="1400" dirty="0"/>
          </a:p>
        </p:txBody>
      </p:sp>
      <p:sp>
        <p:nvSpPr>
          <p:cNvPr id="49" name="직사각형 48"/>
          <p:cNvSpPr/>
          <p:nvPr/>
        </p:nvSpPr>
        <p:spPr>
          <a:xfrm>
            <a:off x="4661531" y="0"/>
            <a:ext cx="7530469" cy="842996"/>
          </a:xfrm>
          <a:prstGeom prst="rect">
            <a:avLst/>
          </a:prstGeom>
          <a:solidFill>
            <a:schemeClr val="tx1">
              <a:lumMod val="85000"/>
              <a:lumOff val="15000"/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/>
          <p:cNvSpPr/>
          <p:nvPr/>
        </p:nvSpPr>
        <p:spPr>
          <a:xfrm>
            <a:off x="4661531" y="6549374"/>
            <a:ext cx="7530469" cy="308626"/>
          </a:xfrm>
          <a:prstGeom prst="rect">
            <a:avLst/>
          </a:prstGeom>
          <a:solidFill>
            <a:schemeClr val="tx1">
              <a:lumMod val="85000"/>
              <a:lumOff val="15000"/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/>
          <p:cNvSpPr/>
          <p:nvPr/>
        </p:nvSpPr>
        <p:spPr>
          <a:xfrm>
            <a:off x="11785752" y="842996"/>
            <a:ext cx="406456" cy="5704108"/>
          </a:xfrm>
          <a:prstGeom prst="rect">
            <a:avLst/>
          </a:prstGeom>
          <a:solidFill>
            <a:schemeClr val="tx1">
              <a:lumMod val="85000"/>
              <a:lumOff val="15000"/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8792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0506" y="933211"/>
            <a:ext cx="8707140" cy="5727156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B3FCA96D-33A3-4F8F-8F65-992B97B15DA5}"/>
              </a:ext>
            </a:extLst>
          </p:cNvPr>
          <p:cNvSpPr/>
          <p:nvPr/>
        </p:nvSpPr>
        <p:spPr>
          <a:xfrm>
            <a:off x="404260" y="413889"/>
            <a:ext cx="885525" cy="356132"/>
          </a:xfrm>
          <a:prstGeom prst="rect">
            <a:avLst/>
          </a:prstGeom>
          <a:solidFill>
            <a:srgbClr val="F0D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9926764-7BB4-4871-8C70-108B8CC68A5B}"/>
              </a:ext>
            </a:extLst>
          </p:cNvPr>
          <p:cNvSpPr txBox="1"/>
          <p:nvPr/>
        </p:nvSpPr>
        <p:spPr>
          <a:xfrm>
            <a:off x="422693" y="474452"/>
            <a:ext cx="54731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2.2 </a:t>
            </a:r>
            <a:r>
              <a:rPr lang="ko-KR" altLang="en-US" sz="4000" dirty="0" smtClean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데이터</a:t>
            </a:r>
            <a:endParaRPr lang="en-US" altLang="ko-KR" sz="4000" dirty="0"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859465" y="1884345"/>
            <a:ext cx="31381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Address1 ==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＂</a:t>
            </a:r>
            <a:r>
              <a:rPr lang="ko-KR" altLang="en-US" sz="1400" dirty="0" smtClean="0"/>
              <a:t>서울</a:t>
            </a:r>
            <a:r>
              <a:rPr lang="en-US" altLang="ko-KR" sz="1400" dirty="0" smtClean="0"/>
              <a:t>”</a:t>
            </a:r>
            <a:r>
              <a:rPr lang="ko-KR" altLang="en-US" sz="1400" dirty="0" smtClean="0"/>
              <a:t>인 데이터 추출 </a:t>
            </a:r>
            <a:endParaRPr lang="en-US" altLang="ko-KR" sz="1400" dirty="0">
              <a:sym typeface="Wingdings" panose="05000000000000000000" pitchFamily="2" charset="2"/>
            </a:endParaRPr>
          </a:p>
          <a:p>
            <a:endParaRPr lang="ko-KR" altLang="en-US" sz="1400" dirty="0"/>
          </a:p>
        </p:txBody>
      </p:sp>
      <p:sp>
        <p:nvSpPr>
          <p:cNvPr id="6" name="TextBox 5"/>
          <p:cNvSpPr txBox="1"/>
          <p:nvPr/>
        </p:nvSpPr>
        <p:spPr>
          <a:xfrm>
            <a:off x="8570795" y="1028449"/>
            <a:ext cx="31381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 smtClean="0"/>
              <a:t>국토교통부</a:t>
            </a:r>
            <a:r>
              <a:rPr lang="ko-KR" altLang="en-US" sz="1400" dirty="0"/>
              <a:t> </a:t>
            </a:r>
            <a:r>
              <a:rPr lang="ko-KR" altLang="en-US" sz="1400" dirty="0" smtClean="0"/>
              <a:t>부동산 </a:t>
            </a:r>
            <a:r>
              <a:rPr lang="ko-KR" altLang="en-US" sz="1400" dirty="0" err="1" smtClean="0"/>
              <a:t>실거래</a:t>
            </a:r>
            <a:r>
              <a:rPr lang="ko-KR" altLang="en-US" sz="1400" dirty="0" smtClean="0"/>
              <a:t> 데이터</a:t>
            </a:r>
            <a:endParaRPr lang="ko-KR" altLang="en-US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1139825" y="5577710"/>
            <a:ext cx="475600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err="1" smtClean="0"/>
              <a:t>물품데이터</a:t>
            </a:r>
            <a:r>
              <a:rPr lang="ko-KR" altLang="en-US" sz="1400" b="1" dirty="0" smtClean="0"/>
              <a:t> </a:t>
            </a:r>
            <a:r>
              <a:rPr lang="en-US" altLang="ko-KR" sz="1400" b="1" dirty="0" smtClean="0"/>
              <a:t>– </a:t>
            </a:r>
            <a:r>
              <a:rPr lang="ko-KR" altLang="en-US" sz="1400" b="1" dirty="0" err="1" smtClean="0"/>
              <a:t>가데이터</a:t>
            </a:r>
            <a:r>
              <a:rPr lang="ko-KR" altLang="en-US" sz="1400" b="1" dirty="0" smtClean="0"/>
              <a:t> 생성</a:t>
            </a:r>
            <a:endParaRPr lang="en-US" altLang="ko-KR" sz="1400" b="1" dirty="0" smtClean="0"/>
          </a:p>
          <a:p>
            <a:r>
              <a:rPr lang="en-US" altLang="ko-KR" sz="1400" b="1" dirty="0" smtClean="0">
                <a:sym typeface="Wingdings" panose="05000000000000000000" pitchFamily="2" charset="2"/>
              </a:rPr>
              <a:t>       </a:t>
            </a:r>
            <a:r>
              <a:rPr lang="ko-KR" altLang="en-US" sz="1400" b="1" dirty="0" smtClean="0">
                <a:sym typeface="Wingdings" panose="05000000000000000000" pitchFamily="2" charset="2"/>
              </a:rPr>
              <a:t>구매패턴 설정 </a:t>
            </a:r>
            <a:r>
              <a:rPr lang="en-US" altLang="ko-KR" sz="1400" b="1" dirty="0">
                <a:sym typeface="Wingdings" panose="05000000000000000000" pitchFamily="2" charset="2"/>
              </a:rPr>
              <a:t>(</a:t>
            </a:r>
            <a:r>
              <a:rPr lang="ko-KR" altLang="en-US" sz="1400" b="1" dirty="0" smtClean="0">
                <a:sym typeface="Wingdings" panose="05000000000000000000" pitchFamily="2" charset="2"/>
              </a:rPr>
              <a:t>가중치</a:t>
            </a:r>
            <a:r>
              <a:rPr lang="en-US" altLang="ko-KR" sz="1400" b="1" dirty="0" smtClean="0">
                <a:sym typeface="Wingdings" panose="05000000000000000000" pitchFamily="2" charset="2"/>
              </a:rPr>
              <a:t>, </a:t>
            </a:r>
            <a:r>
              <a:rPr lang="ko-KR" altLang="en-US" sz="1400" b="1" dirty="0" err="1" smtClean="0">
                <a:sym typeface="Wingdings" panose="05000000000000000000" pitchFamily="2" charset="2"/>
              </a:rPr>
              <a:t>랜덤설정</a:t>
            </a:r>
            <a:r>
              <a:rPr lang="en-US" altLang="ko-KR" sz="1400" b="1" dirty="0" smtClean="0">
                <a:sym typeface="Wingdings" panose="05000000000000000000" pitchFamily="2" charset="2"/>
              </a:rPr>
              <a:t>…)</a:t>
            </a:r>
            <a:br>
              <a:rPr lang="en-US" altLang="ko-KR" sz="1400" b="1" dirty="0" smtClean="0">
                <a:sym typeface="Wingdings" panose="05000000000000000000" pitchFamily="2" charset="2"/>
              </a:rPr>
            </a:br>
            <a:r>
              <a:rPr lang="en-US" altLang="ko-KR" sz="1400" b="1" dirty="0" smtClean="0">
                <a:sym typeface="Wingdings" panose="05000000000000000000" pitchFamily="2" charset="2"/>
              </a:rPr>
              <a:t>         - </a:t>
            </a:r>
            <a:r>
              <a:rPr lang="ko-KR" altLang="en-US" sz="1400" b="1" dirty="0" smtClean="0">
                <a:sym typeface="Wingdings" panose="05000000000000000000" pitchFamily="2" charset="2"/>
              </a:rPr>
              <a:t>직관적으로 분석할 수 없는 데이터 만들기 위해</a:t>
            </a:r>
            <a:r>
              <a:rPr lang="en-US" altLang="ko-KR" sz="1400" b="1" dirty="0" smtClean="0">
                <a:sym typeface="Wingdings" panose="05000000000000000000" pitchFamily="2" charset="2"/>
              </a:rPr>
              <a:t/>
            </a:r>
            <a:br>
              <a:rPr lang="en-US" altLang="ko-KR" sz="1400" b="1" dirty="0" smtClean="0">
                <a:sym typeface="Wingdings" panose="05000000000000000000" pitchFamily="2" charset="2"/>
              </a:rPr>
            </a:br>
            <a:r>
              <a:rPr lang="en-US" altLang="ko-KR" sz="1400" b="1" dirty="0" smtClean="0">
                <a:sym typeface="Wingdings" panose="05000000000000000000" pitchFamily="2" charset="2"/>
              </a:rPr>
              <a:t>         - </a:t>
            </a:r>
            <a:r>
              <a:rPr lang="ko-KR" altLang="en-US" sz="1400" b="1" dirty="0" smtClean="0">
                <a:sym typeface="Wingdings" panose="05000000000000000000" pitchFamily="2" charset="2"/>
              </a:rPr>
              <a:t>객관성 있는 분석 위해</a:t>
            </a:r>
            <a:endParaRPr lang="en-US" altLang="ko-KR" sz="1400" b="1" dirty="0" smtClean="0">
              <a:sym typeface="Wingdings" panose="05000000000000000000" pitchFamily="2" charset="2"/>
            </a:endParaRPr>
          </a:p>
          <a:p>
            <a:r>
              <a:rPr lang="en-US" altLang="ko-KR" sz="1400" b="1" dirty="0">
                <a:sym typeface="Wingdings" panose="05000000000000000000" pitchFamily="2" charset="2"/>
              </a:rPr>
              <a:t> </a:t>
            </a:r>
            <a:r>
              <a:rPr lang="en-US" altLang="ko-KR" sz="1400" b="1" dirty="0" smtClean="0">
                <a:sym typeface="Wingdings" panose="05000000000000000000" pitchFamily="2" charset="2"/>
              </a:rPr>
              <a:t>        - </a:t>
            </a:r>
            <a:r>
              <a:rPr lang="ko-KR" altLang="en-US" sz="1400" b="1" dirty="0" err="1" smtClean="0">
                <a:sym typeface="Wingdings" panose="05000000000000000000" pitchFamily="2" charset="2"/>
              </a:rPr>
              <a:t>시계열</a:t>
            </a:r>
            <a:r>
              <a:rPr lang="ko-KR" altLang="en-US" sz="1400" b="1" dirty="0" smtClean="0">
                <a:sym typeface="Wingdings" panose="05000000000000000000" pitchFamily="2" charset="2"/>
              </a:rPr>
              <a:t> 분석 위해</a:t>
            </a:r>
            <a:r>
              <a:rPr lang="en-US" altLang="ko-KR" sz="1400" b="1" dirty="0" smtClean="0">
                <a:sym typeface="Wingdings" panose="05000000000000000000" pitchFamily="2" charset="2"/>
              </a:rPr>
              <a:t>	 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36991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B3FCA96D-33A3-4F8F-8F65-992B97B15DA5}"/>
              </a:ext>
            </a:extLst>
          </p:cNvPr>
          <p:cNvSpPr/>
          <p:nvPr/>
        </p:nvSpPr>
        <p:spPr>
          <a:xfrm>
            <a:off x="404260" y="413889"/>
            <a:ext cx="885525" cy="356132"/>
          </a:xfrm>
          <a:prstGeom prst="rect">
            <a:avLst/>
          </a:prstGeom>
          <a:solidFill>
            <a:srgbClr val="F0D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9926764-7BB4-4871-8C70-108B8CC68A5B}"/>
              </a:ext>
            </a:extLst>
          </p:cNvPr>
          <p:cNvSpPr txBox="1"/>
          <p:nvPr/>
        </p:nvSpPr>
        <p:spPr>
          <a:xfrm>
            <a:off x="422693" y="474452"/>
            <a:ext cx="54731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2.2 </a:t>
            </a:r>
            <a:r>
              <a:rPr lang="ko-KR" altLang="en-US" sz="4000" dirty="0" smtClean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데이터 추출</a:t>
            </a:r>
            <a:endParaRPr lang="en-US" altLang="ko-KR" sz="4000" dirty="0"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20789" y="4020986"/>
            <a:ext cx="8852563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ko-KR" b="1" dirty="0" smtClean="0"/>
              <a:t>Oracle DB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</a:t>
            </a:r>
            <a:r>
              <a:rPr lang="en-US" altLang="ko-KR" sz="1600" dirty="0" smtClean="0"/>
              <a:t>Address1 </a:t>
            </a:r>
            <a:r>
              <a:rPr lang="ko-KR" altLang="en-US" sz="1600" dirty="0" smtClean="0"/>
              <a:t>이 </a:t>
            </a:r>
            <a:r>
              <a:rPr lang="en-US" altLang="ko-KR" sz="1600" dirty="0" smtClean="0"/>
              <a:t>＂</a:t>
            </a:r>
            <a:r>
              <a:rPr lang="ko-KR" altLang="en-US" sz="1600" dirty="0" smtClean="0"/>
              <a:t>서울</a:t>
            </a:r>
            <a:r>
              <a:rPr lang="en-US" altLang="ko-KR" sz="1600" dirty="0" smtClean="0"/>
              <a:t>”</a:t>
            </a:r>
            <a:r>
              <a:rPr lang="ko-KR" altLang="en-US" sz="1600" dirty="0" smtClean="0"/>
              <a:t>인 데이터 추출</a:t>
            </a:r>
            <a:r>
              <a:rPr lang="en-US" altLang="ko-KR" sz="1600" dirty="0" smtClean="0"/>
              <a:t> ( </a:t>
            </a:r>
            <a:r>
              <a:rPr lang="ko-KR" altLang="en-US" sz="1600" dirty="0" smtClean="0"/>
              <a:t>전처리 </a:t>
            </a:r>
            <a:r>
              <a:rPr lang="en-US" altLang="ko-KR" sz="1600" dirty="0" smtClean="0"/>
              <a:t>)</a:t>
            </a:r>
          </a:p>
          <a:p>
            <a:endParaRPr lang="en-US" altLang="ko-KR" dirty="0"/>
          </a:p>
          <a:p>
            <a:r>
              <a:rPr lang="en-US" altLang="ko-KR" dirty="0" smtClean="0"/>
              <a:t>2. </a:t>
            </a:r>
            <a:r>
              <a:rPr lang="ko-KR" altLang="en-US" b="1" dirty="0" smtClean="0"/>
              <a:t>부동산 </a:t>
            </a:r>
            <a:r>
              <a:rPr lang="en-US" altLang="ko-KR" b="1" dirty="0" smtClean="0"/>
              <a:t>RANK</a:t>
            </a:r>
            <a:r>
              <a:rPr lang="ko-KR" altLang="en-US" b="1" dirty="0" smtClean="0"/>
              <a:t>설정</a:t>
            </a:r>
            <a:endParaRPr lang="en-US" altLang="ko-KR" b="1" dirty="0" smtClean="0"/>
          </a:p>
          <a:p>
            <a:r>
              <a:rPr lang="en-US" altLang="ko-KR" dirty="0" smtClean="0"/>
              <a:t>     </a:t>
            </a:r>
            <a:r>
              <a:rPr lang="ko-KR" altLang="en-US" sz="1600" dirty="0" smtClean="0"/>
              <a:t>국토교통부에서 </a:t>
            </a:r>
            <a:r>
              <a:rPr lang="en-US" altLang="ko-KR" sz="1600" dirty="0" err="1" smtClean="0"/>
              <a:t>Real_estate</a:t>
            </a:r>
            <a:r>
              <a:rPr lang="en-US" altLang="ko-KR" sz="1600" dirty="0" smtClean="0"/>
              <a:t> Data</a:t>
            </a:r>
            <a:r>
              <a:rPr lang="ko-KR" altLang="en-US" sz="1600" dirty="0" smtClean="0"/>
              <a:t>로 고객들의 자산 수준 </a:t>
            </a:r>
            <a:r>
              <a:rPr lang="en-US" altLang="ko-KR" sz="1600" dirty="0" smtClean="0"/>
              <a:t>1~5</a:t>
            </a:r>
            <a:r>
              <a:rPr lang="ko-KR" altLang="en-US" sz="1600" dirty="0" smtClean="0"/>
              <a:t>등급으로 산정하여 </a:t>
            </a:r>
            <a:r>
              <a:rPr lang="en-US" altLang="ko-KR" sz="1600" dirty="0" smtClean="0"/>
              <a:t/>
            </a:r>
            <a:br>
              <a:rPr lang="en-US" altLang="ko-KR" sz="1600" dirty="0" smtClean="0"/>
            </a:br>
            <a:r>
              <a:rPr lang="en-US" altLang="ko-KR" sz="1600" dirty="0" smtClean="0"/>
              <a:t>      customer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Data</a:t>
            </a:r>
            <a:r>
              <a:rPr lang="ko-KR" altLang="en-US" sz="1600" dirty="0" smtClean="0"/>
              <a:t>에 </a:t>
            </a:r>
            <a:r>
              <a:rPr lang="ko-KR" altLang="en-US" sz="1600" dirty="0" err="1" smtClean="0"/>
              <a:t>바인드</a:t>
            </a:r>
            <a:r>
              <a:rPr lang="en-US" altLang="ko-KR" sz="1600" dirty="0" smtClean="0"/>
              <a:t>( </a:t>
            </a:r>
            <a:r>
              <a:rPr lang="ko-KR" altLang="en-US" sz="1600" dirty="0" smtClean="0"/>
              <a:t>전처리 </a:t>
            </a:r>
            <a:r>
              <a:rPr lang="en-US" altLang="ko-KR" sz="1600" dirty="0" smtClean="0"/>
              <a:t>)</a:t>
            </a:r>
          </a:p>
          <a:p>
            <a:endParaRPr lang="en-US" altLang="ko-KR" dirty="0"/>
          </a:p>
          <a:p>
            <a:r>
              <a:rPr lang="en-US" altLang="ko-KR" dirty="0" smtClean="0"/>
              <a:t>3. </a:t>
            </a:r>
            <a:r>
              <a:rPr lang="ko-KR" altLang="en-US" b="1" dirty="0" smtClean="0"/>
              <a:t>표본추출</a:t>
            </a:r>
            <a:endParaRPr lang="en-US" altLang="ko-KR" b="1" dirty="0" smtClean="0"/>
          </a:p>
          <a:p>
            <a:r>
              <a:rPr lang="ko-KR" altLang="en-US" sz="1600" dirty="0" smtClean="0"/>
              <a:t>     </a:t>
            </a:r>
            <a:r>
              <a:rPr lang="ko-KR" altLang="en-US" sz="1600" dirty="0" err="1" smtClean="0"/>
              <a:t>동별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3</a:t>
            </a:r>
            <a:r>
              <a:rPr lang="ko-KR" altLang="en-US" sz="1600" dirty="0" smtClean="0"/>
              <a:t>명의 고객을 표본으로 추출</a:t>
            </a:r>
            <a:endParaRPr lang="en-US" altLang="ko-KR" sz="1600" dirty="0" smtClean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09D8AC-3778-48FD-8C79-160A61DF2340}"/>
              </a:ext>
            </a:extLst>
          </p:cNvPr>
          <p:cNvSpPr txBox="1"/>
          <p:nvPr/>
        </p:nvSpPr>
        <p:spPr>
          <a:xfrm>
            <a:off x="1289785" y="1086323"/>
            <a:ext cx="14686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&lt; </a:t>
            </a:r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고객 데이터</a:t>
            </a:r>
            <a:r>
              <a:rPr lang="en-US" altLang="ko-KR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&gt;</a:t>
            </a:r>
            <a:endParaRPr lang="en-US" altLang="ko-KR" sz="1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256104" y="1555578"/>
            <a:ext cx="11710292" cy="2465408"/>
            <a:chOff x="221380" y="1623118"/>
            <a:chExt cx="11710292" cy="2465408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 rotWithShape="1">
            <a:blip r:embed="rId2"/>
            <a:srcRect t="21887" b="44804"/>
            <a:stretch/>
          </p:blipFill>
          <p:spPr>
            <a:xfrm>
              <a:off x="221380" y="1753103"/>
              <a:ext cx="11710292" cy="2205439"/>
            </a:xfrm>
            <a:prstGeom prst="rect">
              <a:avLst/>
            </a:prstGeom>
          </p:spPr>
        </p:pic>
        <p:sp>
          <p:nvSpPr>
            <p:cNvPr id="12" name="직사각형 11"/>
            <p:cNvSpPr/>
            <p:nvPr/>
          </p:nvSpPr>
          <p:spPr>
            <a:xfrm>
              <a:off x="221380" y="1623118"/>
              <a:ext cx="3783461" cy="2465408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135018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B3FCA96D-33A3-4F8F-8F65-992B97B15DA5}"/>
              </a:ext>
            </a:extLst>
          </p:cNvPr>
          <p:cNvSpPr/>
          <p:nvPr/>
        </p:nvSpPr>
        <p:spPr>
          <a:xfrm>
            <a:off x="404260" y="413889"/>
            <a:ext cx="885525" cy="356132"/>
          </a:xfrm>
          <a:prstGeom prst="rect">
            <a:avLst/>
          </a:prstGeom>
          <a:solidFill>
            <a:srgbClr val="F0D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9926764-7BB4-4871-8C70-108B8CC68A5B}"/>
              </a:ext>
            </a:extLst>
          </p:cNvPr>
          <p:cNvSpPr txBox="1"/>
          <p:nvPr/>
        </p:nvSpPr>
        <p:spPr>
          <a:xfrm>
            <a:off x="422693" y="474452"/>
            <a:ext cx="54731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2.3 </a:t>
            </a:r>
            <a:r>
              <a:rPr lang="ko-KR" altLang="en-US" sz="4000" dirty="0" smtClean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데이터 생성</a:t>
            </a:r>
            <a:endParaRPr lang="en-US" altLang="ko-KR" sz="4000" dirty="0"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82038" y="4298212"/>
            <a:ext cx="11089415" cy="2893100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endParaRPr lang="en-US" altLang="ko-KR" sz="1600" b="1" dirty="0" smtClean="0"/>
          </a:p>
          <a:p>
            <a:r>
              <a:rPr lang="en-US" altLang="ko-KR" dirty="0" smtClean="0"/>
              <a:t>    </a:t>
            </a:r>
            <a:r>
              <a:rPr lang="en-US" altLang="ko-KR" b="1" dirty="0" smtClean="0"/>
              <a:t>1. </a:t>
            </a:r>
            <a:r>
              <a:rPr lang="ko-KR" altLang="en-US" b="1" dirty="0" smtClean="0"/>
              <a:t>정규분포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sz="1600" dirty="0" smtClean="0"/>
              <a:t>       : </a:t>
            </a:r>
            <a:r>
              <a:rPr lang="ko-KR" altLang="en-US" sz="1600" dirty="0" smtClean="0"/>
              <a:t>고객별 판매량이 정규분포를 띄도록 구매패턴 생성</a:t>
            </a:r>
            <a:endParaRPr lang="en-US" altLang="ko-KR" sz="1600" dirty="0" smtClean="0"/>
          </a:p>
          <a:p>
            <a:r>
              <a:rPr lang="en-US" altLang="ko-KR" sz="1600" dirty="0" smtClean="0">
                <a:sym typeface="Wingdings" panose="05000000000000000000" pitchFamily="2" charset="2"/>
              </a:rPr>
              <a:t>     </a:t>
            </a:r>
            <a:r>
              <a:rPr lang="ko-KR" altLang="en-US" sz="1600" dirty="0" smtClean="0">
                <a:sym typeface="Wingdings" panose="05000000000000000000" pitchFamily="2" charset="2"/>
              </a:rPr>
              <a:t>구매 경향이 실제상황과 유사하도록</a:t>
            </a:r>
            <a:r>
              <a:rPr lang="en-US" altLang="ko-KR" sz="1600" dirty="0" smtClean="0">
                <a:sym typeface="Wingdings" panose="05000000000000000000" pitchFamily="2" charset="2"/>
              </a:rPr>
              <a:t/>
            </a:r>
            <a:br>
              <a:rPr lang="en-US" altLang="ko-KR" sz="1600" dirty="0" smtClean="0">
                <a:sym typeface="Wingdings" panose="05000000000000000000" pitchFamily="2" charset="2"/>
              </a:rPr>
            </a:br>
            <a:r>
              <a:rPr lang="en-US" altLang="ko-KR" sz="1600" dirty="0" smtClean="0">
                <a:sym typeface="Wingdings" panose="05000000000000000000" pitchFamily="2" charset="2"/>
              </a:rPr>
              <a:t>        (</a:t>
            </a:r>
            <a:r>
              <a:rPr lang="ko-KR" altLang="en-US" sz="1600" dirty="0" smtClean="0">
                <a:sym typeface="Wingdings" panose="05000000000000000000" pitchFamily="2" charset="2"/>
              </a:rPr>
              <a:t>집단의 소비패턴 설정</a:t>
            </a:r>
            <a:r>
              <a:rPr lang="en-US" altLang="ko-KR" sz="1600" dirty="0" smtClean="0">
                <a:sym typeface="Wingdings" panose="05000000000000000000" pitchFamily="2" charset="2"/>
              </a:rPr>
              <a:t>)</a:t>
            </a:r>
          </a:p>
          <a:p>
            <a:endParaRPr lang="en-US" altLang="ko-KR" sz="1400" dirty="0" smtClean="0">
              <a:sym typeface="Wingdings" panose="05000000000000000000" pitchFamily="2" charset="2"/>
            </a:endParaRPr>
          </a:p>
          <a:p>
            <a:endParaRPr lang="en-US" altLang="ko-KR" sz="1400" dirty="0">
              <a:sym typeface="Wingdings" panose="05000000000000000000" pitchFamily="2" charset="2"/>
            </a:endParaRPr>
          </a:p>
          <a:p>
            <a:endParaRPr lang="en-US" altLang="ko-KR" sz="1400" dirty="0" smtClean="0">
              <a:sym typeface="Wingdings" panose="05000000000000000000" pitchFamily="2" charset="2"/>
            </a:endParaRPr>
          </a:p>
          <a:p>
            <a:endParaRPr lang="en-US" altLang="ko-KR" sz="1400" dirty="0">
              <a:sym typeface="Wingdings" panose="05000000000000000000" pitchFamily="2" charset="2"/>
            </a:endParaRPr>
          </a:p>
          <a:p>
            <a:endParaRPr lang="en-US" altLang="ko-KR" sz="1400" dirty="0" smtClean="0">
              <a:sym typeface="Wingdings" panose="05000000000000000000" pitchFamily="2" charset="2"/>
            </a:endParaRPr>
          </a:p>
          <a:p>
            <a:endParaRPr lang="en-US" altLang="ko-KR" sz="1400" dirty="0">
              <a:sym typeface="Wingdings" panose="05000000000000000000" pitchFamily="2" charset="2"/>
            </a:endParaRPr>
          </a:p>
          <a:p>
            <a:endParaRPr lang="en-US" altLang="ko-KR" sz="1400" dirty="0" smtClean="0">
              <a:sym typeface="Wingdings" panose="05000000000000000000" pitchFamily="2" charset="2"/>
            </a:endParaRPr>
          </a:p>
          <a:p>
            <a:r>
              <a:rPr lang="en-US" altLang="ko-KR" b="1" dirty="0" smtClean="0">
                <a:sym typeface="Wingdings" panose="05000000000000000000" pitchFamily="2" charset="2"/>
              </a:rPr>
              <a:t> </a:t>
            </a:r>
          </a:p>
          <a:p>
            <a:r>
              <a:rPr lang="en-US" altLang="ko-KR" b="1" dirty="0" smtClean="0">
                <a:sym typeface="Wingdings" panose="05000000000000000000" pitchFamily="2" charset="2"/>
              </a:rPr>
              <a:t> 2. </a:t>
            </a:r>
            <a:r>
              <a:rPr lang="ko-KR" altLang="en-US" b="1" dirty="0" err="1" smtClean="0">
                <a:sym typeface="Wingdings" panose="05000000000000000000" pitchFamily="2" charset="2"/>
              </a:rPr>
              <a:t>시계열</a:t>
            </a:r>
            <a:r>
              <a:rPr lang="ko-KR" altLang="en-US" b="1" dirty="0" smtClean="0">
                <a:sym typeface="Wingdings" panose="05000000000000000000" pitchFamily="2" charset="2"/>
              </a:rPr>
              <a:t> 분석 </a:t>
            </a:r>
            <a:endParaRPr lang="en-US" altLang="ko-KR" b="1" dirty="0" smtClean="0">
              <a:sym typeface="Wingdings" panose="05000000000000000000" pitchFamily="2" charset="2"/>
            </a:endParaRPr>
          </a:p>
          <a:p>
            <a:r>
              <a:rPr lang="en-US" altLang="ko-KR" sz="1600" dirty="0">
                <a:sym typeface="Wingdings" panose="05000000000000000000" pitchFamily="2" charset="2"/>
              </a:rPr>
              <a:t> </a:t>
            </a:r>
            <a:r>
              <a:rPr lang="en-US" altLang="ko-KR" sz="1600" dirty="0" smtClean="0">
                <a:sym typeface="Wingdings" panose="05000000000000000000" pitchFamily="2" charset="2"/>
              </a:rPr>
              <a:t>      : </a:t>
            </a:r>
            <a:r>
              <a:rPr lang="ko-KR" altLang="en-US" sz="1600" dirty="0" err="1" smtClean="0">
                <a:sym typeface="Wingdings" panose="05000000000000000000" pitchFamily="2" charset="2"/>
              </a:rPr>
              <a:t>시간에따라</a:t>
            </a:r>
            <a:r>
              <a:rPr lang="ko-KR" altLang="en-US" sz="1600" dirty="0" smtClean="0">
                <a:sym typeface="Wingdings" panose="05000000000000000000" pitchFamily="2" charset="2"/>
              </a:rPr>
              <a:t> 판매량이 증가하는 추세로 설정</a:t>
            </a:r>
            <a:endParaRPr lang="en-US" altLang="ko-KR" sz="1600" dirty="0" smtClean="0">
              <a:sym typeface="Wingdings" panose="05000000000000000000" pitchFamily="2" charset="2"/>
            </a:endParaRPr>
          </a:p>
          <a:p>
            <a:endParaRPr lang="en-US" altLang="ko-KR" sz="1400" dirty="0">
              <a:sym typeface="Wingdings" panose="05000000000000000000" pitchFamily="2" charset="2"/>
            </a:endParaRPr>
          </a:p>
          <a:p>
            <a:endParaRPr lang="en-US" altLang="ko-KR" sz="1400" dirty="0">
              <a:sym typeface="Wingdings" panose="05000000000000000000" pitchFamily="2" charset="2"/>
            </a:endParaRPr>
          </a:p>
          <a:p>
            <a:r>
              <a:rPr lang="en-US" altLang="ko-KR" sz="1600" dirty="0" smtClean="0">
                <a:sym typeface="Wingdings" panose="05000000000000000000" pitchFamily="2" charset="2"/>
              </a:rPr>
              <a:t>   </a:t>
            </a:r>
            <a:r>
              <a:rPr lang="en-US" altLang="ko-KR" b="1" dirty="0" smtClean="0">
                <a:sym typeface="Wingdings" panose="05000000000000000000" pitchFamily="2" charset="2"/>
              </a:rPr>
              <a:t>3. </a:t>
            </a:r>
            <a:r>
              <a:rPr lang="ko-KR" altLang="en-US" b="1" dirty="0" smtClean="0">
                <a:sym typeface="Wingdings" panose="05000000000000000000" pitchFamily="2" charset="2"/>
              </a:rPr>
              <a:t>쇼핑몰 물품 데이터 </a:t>
            </a:r>
            <a:r>
              <a:rPr lang="en-US" altLang="ko-KR" sz="1400" dirty="0" smtClean="0">
                <a:sym typeface="Wingdings" panose="05000000000000000000" pitchFamily="2" charset="2"/>
              </a:rPr>
              <a:t/>
            </a:r>
            <a:br>
              <a:rPr lang="en-US" altLang="ko-KR" sz="1400" dirty="0" smtClean="0">
                <a:sym typeface="Wingdings" panose="05000000000000000000" pitchFamily="2" charset="2"/>
              </a:rPr>
            </a:br>
            <a:r>
              <a:rPr lang="en-US" altLang="ko-KR" sz="1600" dirty="0" smtClean="0">
                <a:sym typeface="Wingdings" panose="05000000000000000000" pitchFamily="2" charset="2"/>
              </a:rPr>
              <a:t>       : G</a:t>
            </a:r>
            <a:r>
              <a:rPr lang="ko-KR" altLang="en-US" sz="1600" dirty="0" smtClean="0">
                <a:sym typeface="Wingdings" panose="05000000000000000000" pitchFamily="2" charset="2"/>
              </a:rPr>
              <a:t>마켓</a:t>
            </a:r>
            <a:r>
              <a:rPr lang="en-US" altLang="ko-KR" sz="1600" dirty="0" smtClean="0">
                <a:sym typeface="Wingdings" panose="05000000000000000000" pitchFamily="2" charset="2"/>
              </a:rPr>
              <a:t>, 11</a:t>
            </a:r>
            <a:r>
              <a:rPr lang="ko-KR" altLang="en-US" sz="1600" dirty="0" smtClean="0">
                <a:sym typeface="Wingdings" panose="05000000000000000000" pitchFamily="2" charset="2"/>
              </a:rPr>
              <a:t>번가</a:t>
            </a:r>
            <a:r>
              <a:rPr lang="en-US" altLang="ko-KR" sz="1600" dirty="0" smtClean="0">
                <a:sym typeface="Wingdings" panose="05000000000000000000" pitchFamily="2" charset="2"/>
              </a:rPr>
              <a:t>..</a:t>
            </a:r>
            <a:r>
              <a:rPr lang="ko-KR" altLang="en-US" sz="1600" dirty="0" smtClean="0">
                <a:sym typeface="Wingdings" panose="05000000000000000000" pitchFamily="2" charset="2"/>
              </a:rPr>
              <a:t>를 참고하여 품목 </a:t>
            </a:r>
            <a:r>
              <a:rPr lang="en-US" altLang="ko-KR" sz="1600" dirty="0" smtClean="0">
                <a:sym typeface="Wingdings" panose="05000000000000000000" pitchFamily="2" charset="2"/>
              </a:rPr>
              <a:t>10</a:t>
            </a:r>
            <a:r>
              <a:rPr lang="ko-KR" altLang="en-US" sz="1600" dirty="0" smtClean="0">
                <a:sym typeface="Wingdings" panose="05000000000000000000" pitchFamily="2" charset="2"/>
              </a:rPr>
              <a:t>개당 </a:t>
            </a:r>
            <a:r>
              <a:rPr lang="en-US" altLang="ko-KR" sz="1600" dirty="0" smtClean="0">
                <a:sym typeface="Wingdings" panose="05000000000000000000" pitchFamily="2" charset="2"/>
              </a:rPr>
              <a:t>10</a:t>
            </a:r>
            <a:r>
              <a:rPr lang="ko-KR" altLang="en-US" sz="1600" dirty="0" smtClean="0">
                <a:sym typeface="Wingdings" panose="05000000000000000000" pitchFamily="2" charset="2"/>
              </a:rPr>
              <a:t>개 품목을  넣고 쇼핑몰의 판매 개수에 따라 가중치 부여 </a:t>
            </a:r>
            <a:endParaRPr lang="en-US" altLang="ko-KR" sz="1600" dirty="0" smtClean="0">
              <a:sym typeface="Wingdings" panose="05000000000000000000" pitchFamily="2" charset="2"/>
            </a:endParaRPr>
          </a:p>
          <a:p>
            <a:r>
              <a:rPr lang="en-US" altLang="ko-KR" sz="1600" dirty="0">
                <a:sym typeface="Wingdings" panose="05000000000000000000" pitchFamily="2" charset="2"/>
              </a:rPr>
              <a:t> </a:t>
            </a:r>
            <a:r>
              <a:rPr lang="en-US" altLang="ko-KR" sz="1600" dirty="0" smtClean="0">
                <a:sym typeface="Wingdings" panose="05000000000000000000" pitchFamily="2" charset="2"/>
              </a:rPr>
              <a:t>       </a:t>
            </a:r>
            <a:r>
              <a:rPr lang="ko-KR" altLang="en-US" sz="1600" dirty="0" smtClean="0">
                <a:sym typeface="Wingdings" panose="05000000000000000000" pitchFamily="2" charset="2"/>
              </a:rPr>
              <a:t>현실성 있는 </a:t>
            </a:r>
            <a:r>
              <a:rPr lang="ko-KR" altLang="en-US" sz="1600" dirty="0" err="1" smtClean="0">
                <a:sym typeface="Wingdings" panose="05000000000000000000" pitchFamily="2" charset="2"/>
              </a:rPr>
              <a:t>구매이력을</a:t>
            </a:r>
            <a:r>
              <a:rPr lang="ko-KR" altLang="en-US" sz="1600" dirty="0" smtClean="0">
                <a:sym typeface="Wingdings" panose="05000000000000000000" pitchFamily="2" charset="2"/>
              </a:rPr>
              <a:t> 뽑아내고자 함</a:t>
            </a:r>
            <a:endParaRPr lang="en-US" altLang="ko-KR" sz="1600" dirty="0" smtClean="0"/>
          </a:p>
          <a:p>
            <a:endParaRPr lang="ko-KR" altLang="en-US" sz="1400" dirty="0"/>
          </a:p>
        </p:txBody>
      </p:sp>
      <p:grpSp>
        <p:nvGrpSpPr>
          <p:cNvPr id="19" name="그룹 18"/>
          <p:cNvGrpSpPr/>
          <p:nvPr/>
        </p:nvGrpSpPr>
        <p:grpSpPr>
          <a:xfrm>
            <a:off x="256104" y="1541341"/>
            <a:ext cx="11710292" cy="2465408"/>
            <a:chOff x="221380" y="1608881"/>
            <a:chExt cx="11710292" cy="2465408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2"/>
            <a:srcRect t="21887" b="44804"/>
            <a:stretch/>
          </p:blipFill>
          <p:spPr>
            <a:xfrm>
              <a:off x="221380" y="1753103"/>
              <a:ext cx="11710292" cy="2205439"/>
            </a:xfrm>
            <a:prstGeom prst="rect">
              <a:avLst/>
            </a:prstGeom>
          </p:spPr>
        </p:pic>
        <p:sp>
          <p:nvSpPr>
            <p:cNvPr id="13" name="직사각형 12"/>
            <p:cNvSpPr/>
            <p:nvPr/>
          </p:nvSpPr>
          <p:spPr>
            <a:xfrm>
              <a:off x="4413811" y="1608881"/>
              <a:ext cx="7517861" cy="2465408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7109D8AC-3778-48FD-8C79-160A61DF2340}"/>
              </a:ext>
            </a:extLst>
          </p:cNvPr>
          <p:cNvSpPr txBox="1"/>
          <p:nvPr/>
        </p:nvSpPr>
        <p:spPr>
          <a:xfrm>
            <a:off x="1289785" y="1086323"/>
            <a:ext cx="4645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&lt; </a:t>
            </a:r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물품 데이터 </a:t>
            </a:r>
            <a:r>
              <a:rPr lang="en-US" altLang="ko-KR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- </a:t>
            </a:r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가중치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랜덤설정으로 데이터를 설정 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4215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2852</TotalTime>
  <Words>386</Words>
  <Application>Microsoft Office PowerPoint</Application>
  <PresentationFormat>와이드스크린</PresentationFormat>
  <Paragraphs>161</Paragraphs>
  <Slides>16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2" baseType="lpstr">
      <vt:lpstr>HY견고딕</vt:lpstr>
      <vt:lpstr>Tmon몬소리 Black</vt:lpstr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림</dc:creator>
  <cp:lastModifiedBy>김 진실</cp:lastModifiedBy>
  <cp:revision>40</cp:revision>
  <dcterms:created xsi:type="dcterms:W3CDTF">2018-04-26T13:55:58Z</dcterms:created>
  <dcterms:modified xsi:type="dcterms:W3CDTF">2018-11-12T09:05:41Z</dcterms:modified>
</cp:coreProperties>
</file>